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ata"/>
      <p:regular r:id="rId17"/>
    </p:embeddedFont>
    <p:embeddedFont>
      <p:font typeface="Prata"/>
      <p:regular r:id="rId18"/>
    </p:embeddedFont>
    <p:embeddedFont>
      <p:font typeface="Manrope"/>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26206"/>
            <a:ext cx="7556421" cy="2480310"/>
          </a:xfrm>
          <a:prstGeom prst="rect">
            <a:avLst/>
          </a:prstGeom>
          <a:noFill/>
          <a:ln/>
        </p:spPr>
        <p:txBody>
          <a:bodyPr wrap="square" lIns="0" tIns="0" rIns="0" bIns="0" rtlCol="0" anchor="t"/>
          <a:lstStyle/>
          <a:p>
            <a:pPr algn="l" indent="0" marL="0">
              <a:lnSpc>
                <a:spcPts val="4850"/>
              </a:lnSpc>
              <a:buNone/>
            </a:pPr>
            <a:r>
              <a:rPr lang="en-US" sz="3900" dirty="0">
                <a:solidFill>
                  <a:srgbClr val="F2D4BA"/>
                </a:solidFill>
                <a:latin typeface="Prata" pitchFamily="34" charset="0"/>
                <a:ea typeface="Prata" pitchFamily="34" charset="-122"/>
                <a:cs typeface="Prata" pitchFamily="34" charset="-120"/>
              </a:rPr>
              <a:t>Risk Analytics in Banking: Identifying High-Risk Customers Through Financial Behaviour Analysis</a:t>
            </a:r>
            <a:endParaRPr lang="en-US" sz="3900" dirty="0"/>
          </a:p>
        </p:txBody>
      </p:sp>
      <p:sp>
        <p:nvSpPr>
          <p:cNvPr id="4" name="Text 1"/>
          <p:cNvSpPr/>
          <p:nvPr/>
        </p:nvSpPr>
        <p:spPr>
          <a:xfrm>
            <a:off x="793790" y="4804172"/>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BDA189"/>
                </a:solidFill>
                <a:latin typeface="Manrope" pitchFamily="34" charset="0"/>
                <a:ea typeface="Manrope" pitchFamily="34" charset="-122"/>
                <a:cs typeface="Manrope" pitchFamily="34" charset="-120"/>
              </a:rPr>
              <a:t>A Data-Driven Approach to Minimize Lending Risk</a:t>
            </a:r>
            <a:endParaRPr lang="en-US" sz="1550" dirty="0"/>
          </a:p>
        </p:txBody>
      </p:sp>
      <p:sp>
        <p:nvSpPr>
          <p:cNvPr id="5" name="Text 2"/>
          <p:cNvSpPr/>
          <p:nvPr/>
        </p:nvSpPr>
        <p:spPr>
          <a:xfrm>
            <a:off x="793790" y="5344954"/>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BDA189"/>
                </a:solidFill>
                <a:latin typeface="Manrope" pitchFamily="34" charset="0"/>
                <a:ea typeface="Manrope" pitchFamily="34" charset="-122"/>
                <a:cs typeface="Manrope" pitchFamily="34" charset="-120"/>
              </a:rPr>
              <a:t>Prepared by: </a:t>
            </a:r>
            <a:pPr algn="l" indent="0" marL="0">
              <a:lnSpc>
                <a:spcPts val="2500"/>
              </a:lnSpc>
              <a:buNone/>
            </a:pPr>
            <a:r>
              <a:rPr lang="en-US" sz="1550" b="1" dirty="0">
                <a:solidFill>
                  <a:srgbClr val="BDA189"/>
                </a:solidFill>
                <a:latin typeface="Manrope" pitchFamily="34" charset="0"/>
                <a:ea typeface="Manrope" pitchFamily="34" charset="-122"/>
                <a:cs typeface="Manrope" pitchFamily="34" charset="-120"/>
              </a:rPr>
              <a:t>Tarun Kale</a:t>
            </a:r>
            <a:pPr algn="l" indent="0" marL="0">
              <a:lnSpc>
                <a:spcPts val="2500"/>
              </a:lnSpc>
              <a:buNone/>
            </a:pPr>
            <a:r>
              <a:rPr lang="en-US" sz="1550" dirty="0">
                <a:solidFill>
                  <a:srgbClr val="BDA189"/>
                </a:solidFill>
                <a:latin typeface="Manrope" pitchFamily="34" charset="0"/>
                <a:ea typeface="Manrope" pitchFamily="34" charset="-122"/>
                <a:cs typeface="Manrope" pitchFamily="34" charset="-120"/>
              </a:rPr>
              <a:t> (Data Analyst)</a:t>
            </a:r>
            <a:endParaRPr lang="en-US" sz="1550" dirty="0"/>
          </a:p>
        </p:txBody>
      </p:sp>
      <p:sp>
        <p:nvSpPr>
          <p:cNvPr id="6" name="Text 3"/>
          <p:cNvSpPr/>
          <p:nvPr/>
        </p:nvSpPr>
        <p:spPr>
          <a:xfrm>
            <a:off x="793790" y="588573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BDA189"/>
                </a:solidFill>
                <a:latin typeface="Manrope" pitchFamily="34" charset="0"/>
                <a:ea typeface="Manrope" pitchFamily="34" charset="-122"/>
                <a:cs typeface="Manrope" pitchFamily="34" charset="-120"/>
              </a:rPr>
              <a:t>View Interactive Dashboard</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5266253" cy="310158"/>
          </a:xfrm>
          <a:prstGeom prst="rect">
            <a:avLst/>
          </a:prstGeom>
          <a:noFill/>
          <a:ln/>
        </p:spPr>
        <p:txBody>
          <a:bodyPr wrap="none" lIns="0" tIns="0" rIns="0" bIns="0" rtlCol="0" anchor="t"/>
          <a:lstStyle/>
          <a:p>
            <a:pPr algn="l" indent="0" marL="0">
              <a:lnSpc>
                <a:spcPts val="2400"/>
              </a:lnSpc>
              <a:buNone/>
            </a:pPr>
            <a:r>
              <a:rPr lang="en-US" sz="1950" dirty="0">
                <a:solidFill>
                  <a:srgbClr val="F2D4BA"/>
                </a:solidFill>
                <a:latin typeface="Prata" pitchFamily="34" charset="0"/>
                <a:ea typeface="Prata" pitchFamily="34" charset="-122"/>
                <a:cs typeface="Prata" pitchFamily="34" charset="-120"/>
              </a:rPr>
              <a:t>Conclusion &amp; Actionable Recommendations</a:t>
            </a:r>
            <a:endParaRPr lang="en-US" sz="1950" dirty="0"/>
          </a:p>
        </p:txBody>
      </p:sp>
      <p:sp>
        <p:nvSpPr>
          <p:cNvPr id="3" name="Text 1"/>
          <p:cNvSpPr/>
          <p:nvPr/>
        </p:nvSpPr>
        <p:spPr>
          <a:xfrm>
            <a:off x="396835" y="831056"/>
            <a:ext cx="1488519" cy="185976"/>
          </a:xfrm>
          <a:prstGeom prst="rect">
            <a:avLst/>
          </a:prstGeom>
          <a:noFill/>
          <a:ln/>
        </p:spPr>
        <p:txBody>
          <a:bodyPr wrap="none" lIns="0" tIns="0" rIns="0" bIns="0" rtlCol="0" anchor="t"/>
          <a:lstStyle/>
          <a:p>
            <a:pPr algn="l" indent="0" marL="0">
              <a:lnSpc>
                <a:spcPts val="1450"/>
              </a:lnSpc>
              <a:buNone/>
            </a:pPr>
            <a:r>
              <a:rPr lang="en-US" sz="1150" dirty="0">
                <a:solidFill>
                  <a:srgbClr val="F2D4BA"/>
                </a:solidFill>
                <a:latin typeface="Prata" pitchFamily="34" charset="0"/>
                <a:ea typeface="Prata" pitchFamily="34" charset="-122"/>
                <a:cs typeface="Prata" pitchFamily="34" charset="-120"/>
              </a:rPr>
              <a:t>Key Insights</a:t>
            </a:r>
            <a:endParaRPr lang="en-US" sz="1150" dirty="0"/>
          </a:p>
        </p:txBody>
      </p:sp>
      <p:sp>
        <p:nvSpPr>
          <p:cNvPr id="4" name="Text 2"/>
          <p:cNvSpPr/>
          <p:nvPr/>
        </p:nvSpPr>
        <p:spPr>
          <a:xfrm>
            <a:off x="396835" y="1116211"/>
            <a:ext cx="6093381"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BDA189"/>
                </a:solidFill>
                <a:latin typeface="Manrope" pitchFamily="34" charset="0"/>
                <a:ea typeface="Manrope" pitchFamily="34" charset="-122"/>
                <a:cs typeface="Manrope" pitchFamily="34" charset="-120"/>
              </a:rPr>
              <a:t>40–41%</a:t>
            </a:r>
            <a:pPr algn="l" indent="0" marL="0">
              <a:lnSpc>
                <a:spcPts val="1250"/>
              </a:lnSpc>
              <a:buNone/>
            </a:pPr>
            <a:r>
              <a:rPr lang="en-US" sz="750" dirty="0">
                <a:solidFill>
                  <a:srgbClr val="BDA189"/>
                </a:solidFill>
                <a:latin typeface="Manrope" pitchFamily="34" charset="0"/>
                <a:ea typeface="Manrope" pitchFamily="34" charset="-122"/>
                <a:cs typeface="Manrope" pitchFamily="34" charset="-120"/>
              </a:rPr>
              <a:t> of customers are consistently "Safe" across most age bands</a:t>
            </a:r>
            <a:endParaRPr lang="en-US" sz="750" dirty="0"/>
          </a:p>
        </p:txBody>
      </p:sp>
      <p:sp>
        <p:nvSpPr>
          <p:cNvPr id="5" name="Text 3"/>
          <p:cNvSpPr/>
          <p:nvPr/>
        </p:nvSpPr>
        <p:spPr>
          <a:xfrm>
            <a:off x="396835" y="1309449"/>
            <a:ext cx="6093381"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BDA189"/>
                </a:solidFill>
                <a:latin typeface="Manrope" pitchFamily="34" charset="0"/>
                <a:ea typeface="Manrope" pitchFamily="34" charset="-122"/>
                <a:cs typeface="Manrope" pitchFamily="34" charset="-120"/>
              </a:rPr>
              <a:t>High-income customers show a rise in moderate-risk levels (</a:t>
            </a:r>
            <a:pPr algn="l" indent="0" marL="0">
              <a:lnSpc>
                <a:spcPts val="1250"/>
              </a:lnSpc>
              <a:buNone/>
            </a:pPr>
            <a:r>
              <a:rPr lang="en-US" sz="750" b="1" dirty="0">
                <a:solidFill>
                  <a:srgbClr val="BDA189"/>
                </a:solidFill>
                <a:latin typeface="Manrope" pitchFamily="34" charset="0"/>
                <a:ea typeface="Manrope" pitchFamily="34" charset="-122"/>
                <a:cs typeface="Manrope" pitchFamily="34" charset="-120"/>
              </a:rPr>
              <a:t>~59%</a:t>
            </a:r>
            <a:pPr algn="l" indent="0" marL="0">
              <a:lnSpc>
                <a:spcPts val="1250"/>
              </a:lnSpc>
              <a:buNone/>
            </a:pPr>
            <a:r>
              <a:rPr lang="en-US" sz="750" dirty="0">
                <a:solidFill>
                  <a:srgbClr val="BDA189"/>
                </a:solidFill>
                <a:latin typeface="Manrope" pitchFamily="34" charset="0"/>
                <a:ea typeface="Manrope" pitchFamily="34" charset="-122"/>
                <a:cs typeface="Manrope" pitchFamily="34" charset="-120"/>
              </a:rPr>
              <a:t>)</a:t>
            </a:r>
            <a:endParaRPr lang="en-US" sz="750" dirty="0"/>
          </a:p>
        </p:txBody>
      </p:sp>
      <p:sp>
        <p:nvSpPr>
          <p:cNvPr id="6" name="Text 4"/>
          <p:cNvSpPr/>
          <p:nvPr/>
        </p:nvSpPr>
        <p:spPr>
          <a:xfrm>
            <a:off x="396835" y="1502688"/>
            <a:ext cx="6093381"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BDA189"/>
                </a:solidFill>
                <a:latin typeface="Manrope" pitchFamily="34" charset="0"/>
                <a:ea typeface="Manrope" pitchFamily="34" charset="-122"/>
                <a:cs typeface="Manrope" pitchFamily="34" charset="-120"/>
              </a:rPr>
              <a:t>Professional and Other occupations have higher risk regardless of age/income</a:t>
            </a:r>
            <a:endParaRPr lang="en-US" sz="750" dirty="0"/>
          </a:p>
        </p:txBody>
      </p:sp>
      <p:sp>
        <p:nvSpPr>
          <p:cNvPr id="7" name="Text 5"/>
          <p:cNvSpPr/>
          <p:nvPr/>
        </p:nvSpPr>
        <p:spPr>
          <a:xfrm>
            <a:off x="396835" y="1695926"/>
            <a:ext cx="6093381"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BDA189"/>
                </a:solidFill>
                <a:latin typeface="Manrope" pitchFamily="34" charset="0"/>
                <a:ea typeface="Manrope" pitchFamily="34" charset="-122"/>
                <a:cs typeface="Manrope" pitchFamily="34" charset="-120"/>
              </a:rPr>
              <a:t>Credit card balances mostly cluster in the </a:t>
            </a:r>
            <a:pPr algn="l" indent="0" marL="0">
              <a:lnSpc>
                <a:spcPts val="1250"/>
              </a:lnSpc>
              <a:buNone/>
            </a:pPr>
            <a:r>
              <a:rPr lang="en-US" sz="750" b="1" dirty="0">
                <a:solidFill>
                  <a:srgbClr val="BDA189"/>
                </a:solidFill>
                <a:latin typeface="Manrope" pitchFamily="34" charset="0"/>
                <a:ea typeface="Manrope" pitchFamily="34" charset="-122"/>
                <a:cs typeface="Manrope" pitchFamily="34" charset="-120"/>
              </a:rPr>
              <a:t>2K–10K range</a:t>
            </a:r>
            <a:endParaRPr lang="en-US" sz="750" dirty="0"/>
          </a:p>
        </p:txBody>
      </p:sp>
      <p:sp>
        <p:nvSpPr>
          <p:cNvPr id="8" name="Text 6"/>
          <p:cNvSpPr/>
          <p:nvPr/>
        </p:nvSpPr>
        <p:spPr>
          <a:xfrm>
            <a:off x="396835" y="1889165"/>
            <a:ext cx="6093381"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BDA189"/>
                </a:solidFill>
                <a:latin typeface="Manrope" pitchFamily="34" charset="0"/>
                <a:ea typeface="Manrope" pitchFamily="34" charset="-122"/>
                <a:cs typeface="Manrope" pitchFamily="34" charset="-120"/>
              </a:rPr>
              <a:t>Very few customers show extreme high balances (&gt;12K)</a:t>
            </a:r>
            <a:endParaRPr lang="en-US" sz="750" dirty="0"/>
          </a:p>
        </p:txBody>
      </p:sp>
      <p:pic>
        <p:nvPicPr>
          <p:cNvPr id="9" name="Image 0" descr="preencoded.png">    </p:cNvPr>
          <p:cNvPicPr>
            <a:picLocks noChangeAspect="1"/>
          </p:cNvPicPr>
          <p:nvPr/>
        </p:nvPicPr>
        <p:blipFill>
          <a:blip r:embed="rId1"/>
          <a:stretch>
            <a:fillRect/>
          </a:stretch>
        </p:blipFill>
        <p:spPr>
          <a:xfrm>
            <a:off x="6739771" y="843439"/>
            <a:ext cx="6351151" cy="6351151"/>
          </a:xfrm>
          <a:prstGeom prst="rect">
            <a:avLst/>
          </a:prstGeom>
        </p:spPr>
      </p:pic>
      <p:sp>
        <p:nvSpPr>
          <p:cNvPr id="10" name="Text 7"/>
          <p:cNvSpPr/>
          <p:nvPr/>
        </p:nvSpPr>
        <p:spPr>
          <a:xfrm>
            <a:off x="396835" y="7454979"/>
            <a:ext cx="2024896" cy="185976"/>
          </a:xfrm>
          <a:prstGeom prst="rect">
            <a:avLst/>
          </a:prstGeom>
          <a:noFill/>
          <a:ln/>
        </p:spPr>
        <p:txBody>
          <a:bodyPr wrap="none" lIns="0" tIns="0" rIns="0" bIns="0" rtlCol="0" anchor="t"/>
          <a:lstStyle/>
          <a:p>
            <a:pPr algn="l" indent="0" marL="0">
              <a:lnSpc>
                <a:spcPts val="1450"/>
              </a:lnSpc>
              <a:buNone/>
            </a:pPr>
            <a:r>
              <a:rPr lang="en-US" sz="1150" dirty="0">
                <a:solidFill>
                  <a:srgbClr val="F2D4BA"/>
                </a:solidFill>
                <a:latin typeface="Prata" pitchFamily="34" charset="0"/>
                <a:ea typeface="Prata" pitchFamily="34" charset="-122"/>
                <a:cs typeface="Prata" pitchFamily="34" charset="-120"/>
              </a:rPr>
              <a:t>Business Recommendations</a:t>
            </a:r>
            <a:endParaRPr lang="en-US" sz="1150" dirty="0"/>
          </a:p>
        </p:txBody>
      </p:sp>
      <p:sp>
        <p:nvSpPr>
          <p:cNvPr id="11" name="Text 8"/>
          <p:cNvSpPr/>
          <p:nvPr/>
        </p:nvSpPr>
        <p:spPr>
          <a:xfrm>
            <a:off x="396835" y="7789783"/>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BDA189"/>
                </a:solidFill>
                <a:latin typeface="Prata Light" pitchFamily="34" charset="0"/>
                <a:ea typeface="Prata Light" pitchFamily="34" charset="-122"/>
                <a:cs typeface="Prata Light" pitchFamily="34" charset="-120"/>
              </a:rPr>
              <a:t>01</a:t>
            </a:r>
            <a:endParaRPr lang="en-US" sz="750" dirty="0"/>
          </a:p>
        </p:txBody>
      </p:sp>
      <p:sp>
        <p:nvSpPr>
          <p:cNvPr id="12" name="Shape 9"/>
          <p:cNvSpPr/>
          <p:nvPr/>
        </p:nvSpPr>
        <p:spPr>
          <a:xfrm>
            <a:off x="396835" y="7943017"/>
            <a:ext cx="4546044" cy="15240"/>
          </a:xfrm>
          <a:prstGeom prst="rect">
            <a:avLst/>
          </a:prstGeom>
          <a:solidFill>
            <a:srgbClr val="84482D"/>
          </a:solidFill>
          <a:ln/>
        </p:spPr>
      </p:sp>
      <p:sp>
        <p:nvSpPr>
          <p:cNvPr id="13" name="Text 10"/>
          <p:cNvSpPr/>
          <p:nvPr/>
        </p:nvSpPr>
        <p:spPr>
          <a:xfrm>
            <a:off x="396835" y="8023027"/>
            <a:ext cx="1609011" cy="155019"/>
          </a:xfrm>
          <a:prstGeom prst="rect">
            <a:avLst/>
          </a:prstGeom>
          <a:noFill/>
          <a:ln/>
        </p:spPr>
        <p:txBody>
          <a:bodyPr wrap="none" lIns="0" tIns="0" rIns="0" bIns="0" rtlCol="0" anchor="t"/>
          <a:lstStyle/>
          <a:p>
            <a:pPr algn="l" indent="0" marL="0">
              <a:lnSpc>
                <a:spcPts val="1200"/>
              </a:lnSpc>
              <a:buNone/>
            </a:pPr>
            <a:r>
              <a:rPr lang="en-US" sz="950" dirty="0">
                <a:solidFill>
                  <a:srgbClr val="BDA189"/>
                </a:solidFill>
                <a:latin typeface="Prata" pitchFamily="34" charset="0"/>
                <a:ea typeface="Prata" pitchFamily="34" charset="-122"/>
                <a:cs typeface="Prata" pitchFamily="34" charset="-120"/>
              </a:rPr>
              <a:t>Target High-Risk Segments</a:t>
            </a:r>
            <a:endParaRPr lang="en-US" sz="950" dirty="0"/>
          </a:p>
        </p:txBody>
      </p:sp>
      <p:sp>
        <p:nvSpPr>
          <p:cNvPr id="14" name="Text 11"/>
          <p:cNvSpPr/>
          <p:nvPr/>
        </p:nvSpPr>
        <p:spPr>
          <a:xfrm>
            <a:off x="396835" y="8237577"/>
            <a:ext cx="4546044" cy="317183"/>
          </a:xfrm>
          <a:prstGeom prst="rect">
            <a:avLst/>
          </a:prstGeom>
          <a:noFill/>
          <a:ln/>
        </p:spPr>
        <p:txBody>
          <a:bodyPr wrap="square" lIns="0" tIns="0" rIns="0" bIns="0" rtlCol="0" anchor="t"/>
          <a:lstStyle/>
          <a:p>
            <a:pPr algn="l" indent="0" marL="0">
              <a:lnSpc>
                <a:spcPts val="1250"/>
              </a:lnSpc>
              <a:buNone/>
            </a:pPr>
            <a:r>
              <a:rPr lang="en-US" sz="750" dirty="0">
                <a:solidFill>
                  <a:srgbClr val="BDA189"/>
                </a:solidFill>
                <a:latin typeface="Manrope" pitchFamily="34" charset="0"/>
                <a:ea typeface="Manrope" pitchFamily="34" charset="-122"/>
                <a:cs typeface="Manrope" pitchFamily="34" charset="-120"/>
              </a:rPr>
              <a:t>Focus risk-mitigation policies on high-income and professional category customers who show elevated risk patterns.</a:t>
            </a:r>
            <a:endParaRPr lang="en-US" sz="750" dirty="0"/>
          </a:p>
        </p:txBody>
      </p:sp>
      <p:sp>
        <p:nvSpPr>
          <p:cNvPr id="15" name="Text 12"/>
          <p:cNvSpPr/>
          <p:nvPr/>
        </p:nvSpPr>
        <p:spPr>
          <a:xfrm>
            <a:off x="5042059" y="7789783"/>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BDA189"/>
                </a:solidFill>
                <a:latin typeface="Prata Light" pitchFamily="34" charset="0"/>
                <a:ea typeface="Prata Light" pitchFamily="34" charset="-122"/>
                <a:cs typeface="Prata Light" pitchFamily="34" charset="-120"/>
              </a:rPr>
              <a:t>02</a:t>
            </a:r>
            <a:endParaRPr lang="en-US" sz="750" dirty="0"/>
          </a:p>
        </p:txBody>
      </p:sp>
      <p:sp>
        <p:nvSpPr>
          <p:cNvPr id="16" name="Shape 13"/>
          <p:cNvSpPr/>
          <p:nvPr/>
        </p:nvSpPr>
        <p:spPr>
          <a:xfrm>
            <a:off x="5042059" y="7943017"/>
            <a:ext cx="4546163" cy="15240"/>
          </a:xfrm>
          <a:prstGeom prst="rect">
            <a:avLst/>
          </a:prstGeom>
          <a:solidFill>
            <a:srgbClr val="84482D"/>
          </a:solidFill>
          <a:ln/>
        </p:spPr>
      </p:sp>
      <p:sp>
        <p:nvSpPr>
          <p:cNvPr id="17" name="Text 14"/>
          <p:cNvSpPr/>
          <p:nvPr/>
        </p:nvSpPr>
        <p:spPr>
          <a:xfrm>
            <a:off x="5042059" y="8023027"/>
            <a:ext cx="1619488" cy="155019"/>
          </a:xfrm>
          <a:prstGeom prst="rect">
            <a:avLst/>
          </a:prstGeom>
          <a:noFill/>
          <a:ln/>
        </p:spPr>
        <p:txBody>
          <a:bodyPr wrap="none" lIns="0" tIns="0" rIns="0" bIns="0" rtlCol="0" anchor="t"/>
          <a:lstStyle/>
          <a:p>
            <a:pPr algn="l" indent="0" marL="0">
              <a:lnSpc>
                <a:spcPts val="1200"/>
              </a:lnSpc>
              <a:buNone/>
            </a:pPr>
            <a:r>
              <a:rPr lang="en-US" sz="950" dirty="0">
                <a:solidFill>
                  <a:srgbClr val="BDA189"/>
                </a:solidFill>
                <a:latin typeface="Prata" pitchFamily="34" charset="0"/>
                <a:ea typeface="Prata" pitchFamily="34" charset="-122"/>
                <a:cs typeface="Prata" pitchFamily="34" charset="-120"/>
              </a:rPr>
              <a:t>Credit Monitoring Program</a:t>
            </a:r>
            <a:endParaRPr lang="en-US" sz="950" dirty="0"/>
          </a:p>
        </p:txBody>
      </p:sp>
      <p:sp>
        <p:nvSpPr>
          <p:cNvPr id="18" name="Text 15"/>
          <p:cNvSpPr/>
          <p:nvPr/>
        </p:nvSpPr>
        <p:spPr>
          <a:xfrm>
            <a:off x="5042059" y="8237577"/>
            <a:ext cx="4546163" cy="158591"/>
          </a:xfrm>
          <a:prstGeom prst="rect">
            <a:avLst/>
          </a:prstGeom>
          <a:noFill/>
          <a:ln/>
        </p:spPr>
        <p:txBody>
          <a:bodyPr wrap="none" lIns="0" tIns="0" rIns="0" bIns="0" rtlCol="0" anchor="t"/>
          <a:lstStyle/>
          <a:p>
            <a:pPr algn="l" indent="0" marL="0">
              <a:lnSpc>
                <a:spcPts val="1250"/>
              </a:lnSpc>
              <a:buNone/>
            </a:pPr>
            <a:r>
              <a:rPr lang="en-US" sz="750" dirty="0">
                <a:solidFill>
                  <a:srgbClr val="BDA189"/>
                </a:solidFill>
                <a:latin typeface="Manrope" pitchFamily="34" charset="0"/>
                <a:ea typeface="Manrope" pitchFamily="34" charset="-122"/>
                <a:cs typeface="Manrope" pitchFamily="34" charset="-120"/>
              </a:rPr>
              <a:t>Provide targeted financial advisory for customers above 10K credit balance to prevent defaults.</a:t>
            </a:r>
            <a:endParaRPr lang="en-US" sz="750" dirty="0"/>
          </a:p>
        </p:txBody>
      </p:sp>
      <p:sp>
        <p:nvSpPr>
          <p:cNvPr id="19" name="Text 16"/>
          <p:cNvSpPr/>
          <p:nvPr/>
        </p:nvSpPr>
        <p:spPr>
          <a:xfrm>
            <a:off x="9687401" y="7789783"/>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BDA189"/>
                </a:solidFill>
                <a:latin typeface="Prata Light" pitchFamily="34" charset="0"/>
                <a:ea typeface="Prata Light" pitchFamily="34" charset="-122"/>
                <a:cs typeface="Prata Light" pitchFamily="34" charset="-120"/>
              </a:rPr>
              <a:t>03</a:t>
            </a:r>
            <a:endParaRPr lang="en-US" sz="750" dirty="0"/>
          </a:p>
        </p:txBody>
      </p:sp>
      <p:sp>
        <p:nvSpPr>
          <p:cNvPr id="20" name="Shape 17"/>
          <p:cNvSpPr/>
          <p:nvPr/>
        </p:nvSpPr>
        <p:spPr>
          <a:xfrm>
            <a:off x="9687401" y="7943017"/>
            <a:ext cx="4546163" cy="15240"/>
          </a:xfrm>
          <a:prstGeom prst="rect">
            <a:avLst/>
          </a:prstGeom>
          <a:solidFill>
            <a:srgbClr val="84482D"/>
          </a:solidFill>
          <a:ln/>
        </p:spPr>
      </p:sp>
      <p:sp>
        <p:nvSpPr>
          <p:cNvPr id="21" name="Text 18"/>
          <p:cNvSpPr/>
          <p:nvPr/>
        </p:nvSpPr>
        <p:spPr>
          <a:xfrm>
            <a:off x="9687401" y="8023027"/>
            <a:ext cx="1275040" cy="155019"/>
          </a:xfrm>
          <a:prstGeom prst="rect">
            <a:avLst/>
          </a:prstGeom>
          <a:noFill/>
          <a:ln/>
        </p:spPr>
        <p:txBody>
          <a:bodyPr wrap="none" lIns="0" tIns="0" rIns="0" bIns="0" rtlCol="0" anchor="t"/>
          <a:lstStyle/>
          <a:p>
            <a:pPr algn="l" indent="0" marL="0">
              <a:lnSpc>
                <a:spcPts val="1200"/>
              </a:lnSpc>
              <a:buNone/>
            </a:pPr>
            <a:r>
              <a:rPr lang="en-US" sz="950" dirty="0">
                <a:solidFill>
                  <a:srgbClr val="BDA189"/>
                </a:solidFill>
                <a:latin typeface="Prata" pitchFamily="34" charset="0"/>
                <a:ea typeface="Prata" pitchFamily="34" charset="-122"/>
                <a:cs typeface="Prata" pitchFamily="34" charset="-120"/>
              </a:rPr>
              <a:t>Age-Based Marketing</a:t>
            </a:r>
            <a:endParaRPr lang="en-US" sz="950" dirty="0"/>
          </a:p>
        </p:txBody>
      </p:sp>
      <p:sp>
        <p:nvSpPr>
          <p:cNvPr id="22" name="Text 19"/>
          <p:cNvSpPr/>
          <p:nvPr/>
        </p:nvSpPr>
        <p:spPr>
          <a:xfrm>
            <a:off x="9687401" y="8237577"/>
            <a:ext cx="4546163" cy="317183"/>
          </a:xfrm>
          <a:prstGeom prst="rect">
            <a:avLst/>
          </a:prstGeom>
          <a:noFill/>
          <a:ln/>
        </p:spPr>
        <p:txBody>
          <a:bodyPr wrap="square" lIns="0" tIns="0" rIns="0" bIns="0" rtlCol="0" anchor="t"/>
          <a:lstStyle/>
          <a:p>
            <a:pPr algn="l" indent="0" marL="0">
              <a:lnSpc>
                <a:spcPts val="1250"/>
              </a:lnSpc>
              <a:buNone/>
            </a:pPr>
            <a:r>
              <a:rPr lang="en-US" sz="750" dirty="0">
                <a:solidFill>
                  <a:srgbClr val="BDA189"/>
                </a:solidFill>
                <a:latin typeface="Manrope" pitchFamily="34" charset="0"/>
                <a:ea typeface="Manrope" pitchFamily="34" charset="-122"/>
                <a:cs typeface="Manrope" pitchFamily="34" charset="-120"/>
              </a:rPr>
              <a:t>Create age-wise marketing plans because risk patterns change across age bands, requiring tailored approaches.</a:t>
            </a:r>
            <a:endParaRPr lang="en-US" sz="750" dirty="0"/>
          </a:p>
        </p:txBody>
      </p:sp>
      <p:sp>
        <p:nvSpPr>
          <p:cNvPr id="23" name="Text 20"/>
          <p:cNvSpPr/>
          <p:nvPr/>
        </p:nvSpPr>
        <p:spPr>
          <a:xfrm>
            <a:off x="396835" y="8728353"/>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BDA189"/>
                </a:solidFill>
                <a:latin typeface="Prata Light" pitchFamily="34" charset="0"/>
                <a:ea typeface="Prata Light" pitchFamily="34" charset="-122"/>
                <a:cs typeface="Prata Light" pitchFamily="34" charset="-120"/>
              </a:rPr>
              <a:t>04</a:t>
            </a:r>
            <a:endParaRPr lang="en-US" sz="750" dirty="0"/>
          </a:p>
        </p:txBody>
      </p:sp>
      <p:sp>
        <p:nvSpPr>
          <p:cNvPr id="24" name="Shape 21"/>
          <p:cNvSpPr/>
          <p:nvPr/>
        </p:nvSpPr>
        <p:spPr>
          <a:xfrm>
            <a:off x="396835" y="8881586"/>
            <a:ext cx="6868716" cy="15240"/>
          </a:xfrm>
          <a:prstGeom prst="rect">
            <a:avLst/>
          </a:prstGeom>
          <a:solidFill>
            <a:srgbClr val="84482D"/>
          </a:solidFill>
          <a:ln/>
        </p:spPr>
      </p:sp>
      <p:sp>
        <p:nvSpPr>
          <p:cNvPr id="25" name="Text 22"/>
          <p:cNvSpPr/>
          <p:nvPr/>
        </p:nvSpPr>
        <p:spPr>
          <a:xfrm>
            <a:off x="396835" y="8961596"/>
            <a:ext cx="1658898" cy="155019"/>
          </a:xfrm>
          <a:prstGeom prst="rect">
            <a:avLst/>
          </a:prstGeom>
          <a:noFill/>
          <a:ln/>
        </p:spPr>
        <p:txBody>
          <a:bodyPr wrap="none" lIns="0" tIns="0" rIns="0" bIns="0" rtlCol="0" anchor="t"/>
          <a:lstStyle/>
          <a:p>
            <a:pPr algn="l" indent="0" marL="0">
              <a:lnSpc>
                <a:spcPts val="1200"/>
              </a:lnSpc>
              <a:buNone/>
            </a:pPr>
            <a:r>
              <a:rPr lang="en-US" sz="950" dirty="0">
                <a:solidFill>
                  <a:srgbClr val="BDA189"/>
                </a:solidFill>
                <a:latin typeface="Prata" pitchFamily="34" charset="0"/>
                <a:ea typeface="Prata" pitchFamily="34" charset="-122"/>
                <a:cs typeface="Prata" pitchFamily="34" charset="-120"/>
              </a:rPr>
              <a:t>Moderate-Risk Engagement</a:t>
            </a:r>
            <a:endParaRPr lang="en-US" sz="950" dirty="0"/>
          </a:p>
        </p:txBody>
      </p:sp>
      <p:sp>
        <p:nvSpPr>
          <p:cNvPr id="26" name="Text 23"/>
          <p:cNvSpPr/>
          <p:nvPr/>
        </p:nvSpPr>
        <p:spPr>
          <a:xfrm>
            <a:off x="396835" y="9176147"/>
            <a:ext cx="6868716" cy="158591"/>
          </a:xfrm>
          <a:prstGeom prst="rect">
            <a:avLst/>
          </a:prstGeom>
          <a:noFill/>
          <a:ln/>
        </p:spPr>
        <p:txBody>
          <a:bodyPr wrap="none" lIns="0" tIns="0" rIns="0" bIns="0" rtlCol="0" anchor="t"/>
          <a:lstStyle/>
          <a:p>
            <a:pPr algn="l" indent="0" marL="0">
              <a:lnSpc>
                <a:spcPts val="1250"/>
              </a:lnSpc>
              <a:buNone/>
            </a:pPr>
            <a:r>
              <a:rPr lang="en-US" sz="750" dirty="0">
                <a:solidFill>
                  <a:srgbClr val="BDA189"/>
                </a:solidFill>
                <a:latin typeface="Manrope" pitchFamily="34" charset="0"/>
                <a:ea typeface="Manrope" pitchFamily="34" charset="-122"/>
                <a:cs typeface="Manrope" pitchFamily="34" charset="-120"/>
              </a:rPr>
              <a:t>Introduce credit monitoring offers for moderate-risk customers to prevent escalation to high-risk status.</a:t>
            </a:r>
            <a:endParaRPr lang="en-US" sz="750" dirty="0"/>
          </a:p>
        </p:txBody>
      </p:sp>
      <p:sp>
        <p:nvSpPr>
          <p:cNvPr id="27" name="Text 24"/>
          <p:cNvSpPr/>
          <p:nvPr/>
        </p:nvSpPr>
        <p:spPr>
          <a:xfrm>
            <a:off x="7364730" y="8728353"/>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BDA189"/>
                </a:solidFill>
                <a:latin typeface="Prata Light" pitchFamily="34" charset="0"/>
                <a:ea typeface="Prata Light" pitchFamily="34" charset="-122"/>
                <a:cs typeface="Prata Light" pitchFamily="34" charset="-120"/>
              </a:rPr>
              <a:t>05</a:t>
            </a:r>
            <a:endParaRPr lang="en-US" sz="750" dirty="0"/>
          </a:p>
        </p:txBody>
      </p:sp>
      <p:sp>
        <p:nvSpPr>
          <p:cNvPr id="28" name="Shape 25"/>
          <p:cNvSpPr/>
          <p:nvPr/>
        </p:nvSpPr>
        <p:spPr>
          <a:xfrm>
            <a:off x="7364730" y="8881586"/>
            <a:ext cx="6868835" cy="15240"/>
          </a:xfrm>
          <a:prstGeom prst="rect">
            <a:avLst/>
          </a:prstGeom>
          <a:solidFill>
            <a:srgbClr val="84482D"/>
          </a:solidFill>
          <a:ln/>
        </p:spPr>
      </p:sp>
      <p:sp>
        <p:nvSpPr>
          <p:cNvPr id="29" name="Text 26"/>
          <p:cNvSpPr/>
          <p:nvPr/>
        </p:nvSpPr>
        <p:spPr>
          <a:xfrm>
            <a:off x="7364730" y="8961596"/>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BDA189"/>
                </a:solidFill>
                <a:latin typeface="Prata" pitchFamily="34" charset="0"/>
                <a:ea typeface="Prata" pitchFamily="34" charset="-122"/>
                <a:cs typeface="Prata" pitchFamily="34" charset="-120"/>
              </a:rPr>
              <a:t>Financial Education</a:t>
            </a:r>
            <a:endParaRPr lang="en-US" sz="950" dirty="0"/>
          </a:p>
        </p:txBody>
      </p:sp>
      <p:sp>
        <p:nvSpPr>
          <p:cNvPr id="30" name="Text 27"/>
          <p:cNvSpPr/>
          <p:nvPr/>
        </p:nvSpPr>
        <p:spPr>
          <a:xfrm>
            <a:off x="7364730" y="9176147"/>
            <a:ext cx="6868835" cy="158591"/>
          </a:xfrm>
          <a:prstGeom prst="rect">
            <a:avLst/>
          </a:prstGeom>
          <a:noFill/>
          <a:ln/>
        </p:spPr>
        <p:txBody>
          <a:bodyPr wrap="none" lIns="0" tIns="0" rIns="0" bIns="0" rtlCol="0" anchor="t"/>
          <a:lstStyle/>
          <a:p>
            <a:pPr algn="l" indent="0" marL="0">
              <a:lnSpc>
                <a:spcPts val="1250"/>
              </a:lnSpc>
              <a:buNone/>
            </a:pPr>
            <a:r>
              <a:rPr lang="en-US" sz="750" dirty="0">
                <a:solidFill>
                  <a:srgbClr val="BDA189"/>
                </a:solidFill>
                <a:latin typeface="Manrope" pitchFamily="34" charset="0"/>
                <a:ea typeface="Manrope" pitchFamily="34" charset="-122"/>
                <a:cs typeface="Manrope" pitchFamily="34" charset="-120"/>
              </a:rPr>
              <a:t>Promote education-based programs for young customers (18–25) to maintain safe scores and build healthy financial habits.</a:t>
            </a:r>
            <a:endParaRPr lang="en-US" sz="750" dirty="0"/>
          </a:p>
        </p:txBody>
      </p:sp>
      <p:sp>
        <p:nvSpPr>
          <p:cNvPr id="31" name="Text 28"/>
          <p:cNvSpPr/>
          <p:nvPr/>
        </p:nvSpPr>
        <p:spPr>
          <a:xfrm>
            <a:off x="545663" y="9632275"/>
            <a:ext cx="13687901" cy="158591"/>
          </a:xfrm>
          <a:prstGeom prst="rect">
            <a:avLst/>
          </a:prstGeom>
          <a:noFill/>
          <a:ln/>
        </p:spPr>
        <p:txBody>
          <a:bodyPr wrap="none" lIns="0" tIns="0" rIns="0" bIns="0" rtlCol="0" anchor="t"/>
          <a:lstStyle/>
          <a:p>
            <a:pPr algn="l" indent="0" marL="0">
              <a:lnSpc>
                <a:spcPts val="1250"/>
              </a:lnSpc>
              <a:buNone/>
            </a:pPr>
            <a:r>
              <a:rPr lang="en-US" sz="750" dirty="0">
                <a:solidFill>
                  <a:srgbClr val="BDA189"/>
                </a:solidFill>
                <a:latin typeface="Manrope" pitchFamily="34" charset="0"/>
                <a:ea typeface="Manrope" pitchFamily="34" charset="-122"/>
                <a:cs typeface="Manrope" pitchFamily="34" charset="-120"/>
              </a:rPr>
              <a:t>The overall analysis shows that most customers fall in the low to moderate risk category, especially within the 2K–6K credit balance and 18–50 age group. Income level and occupation type significantly influence risk behavior, while gender shows minimal variation.</a:t>
            </a:r>
            <a:endParaRPr lang="en-US" sz="750" dirty="0"/>
          </a:p>
        </p:txBody>
      </p:sp>
      <p:sp>
        <p:nvSpPr>
          <p:cNvPr id="32" name="Shape 29"/>
          <p:cNvSpPr/>
          <p:nvPr/>
        </p:nvSpPr>
        <p:spPr>
          <a:xfrm>
            <a:off x="396835" y="9520714"/>
            <a:ext cx="15240" cy="381714"/>
          </a:xfrm>
          <a:prstGeom prst="rect">
            <a:avLst/>
          </a:prstGeom>
          <a:solidFill>
            <a:srgbClr val="84482D"/>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36972" y="369094"/>
            <a:ext cx="3356372" cy="419457"/>
          </a:xfrm>
          <a:prstGeom prst="rect">
            <a:avLst/>
          </a:prstGeom>
          <a:noFill/>
          <a:ln/>
        </p:spPr>
        <p:txBody>
          <a:bodyPr wrap="none" lIns="0" tIns="0" rIns="0" bIns="0" rtlCol="0" anchor="t"/>
          <a:lstStyle/>
          <a:p>
            <a:pPr algn="l" indent="0" marL="0">
              <a:lnSpc>
                <a:spcPts val="3300"/>
              </a:lnSpc>
              <a:buNone/>
            </a:pPr>
            <a:r>
              <a:rPr lang="en-US" sz="2600" dirty="0">
                <a:solidFill>
                  <a:srgbClr val="F2D4BA"/>
                </a:solidFill>
                <a:latin typeface="Prata" pitchFamily="34" charset="0"/>
                <a:ea typeface="Prata" pitchFamily="34" charset="-122"/>
                <a:cs typeface="Prata" pitchFamily="34" charset="-120"/>
              </a:rPr>
              <a:t>Business Problem</a:t>
            </a:r>
            <a:endParaRPr lang="en-US" sz="2600" dirty="0"/>
          </a:p>
        </p:txBody>
      </p:sp>
      <p:sp>
        <p:nvSpPr>
          <p:cNvPr id="3" name="Text 1"/>
          <p:cNvSpPr/>
          <p:nvPr/>
        </p:nvSpPr>
        <p:spPr>
          <a:xfrm>
            <a:off x="536972" y="1124069"/>
            <a:ext cx="2563773" cy="251579"/>
          </a:xfrm>
          <a:prstGeom prst="rect">
            <a:avLst/>
          </a:prstGeom>
          <a:noFill/>
          <a:ln/>
        </p:spPr>
        <p:txBody>
          <a:bodyPr wrap="none" lIns="0" tIns="0" rIns="0" bIns="0" rtlCol="0" anchor="t"/>
          <a:lstStyle/>
          <a:p>
            <a:pPr algn="l" indent="0" marL="0">
              <a:lnSpc>
                <a:spcPts val="1950"/>
              </a:lnSpc>
              <a:buNone/>
            </a:pPr>
            <a:r>
              <a:rPr lang="en-US" sz="1550" dirty="0">
                <a:solidFill>
                  <a:srgbClr val="F2D4BA"/>
                </a:solidFill>
                <a:latin typeface="Prata" pitchFamily="34" charset="0"/>
                <a:ea typeface="Prata" pitchFamily="34" charset="-122"/>
                <a:cs typeface="Prata" pitchFamily="34" charset="-120"/>
              </a:rPr>
              <a:t>Why This Analysis Matters</a:t>
            </a:r>
            <a:endParaRPr lang="en-US" sz="1550" dirty="0"/>
          </a:p>
        </p:txBody>
      </p:sp>
      <p:sp>
        <p:nvSpPr>
          <p:cNvPr id="4" name="Text 2"/>
          <p:cNvSpPr/>
          <p:nvPr/>
        </p:nvSpPr>
        <p:spPr>
          <a:xfrm>
            <a:off x="536972" y="1509832"/>
            <a:ext cx="6614517" cy="429578"/>
          </a:xfrm>
          <a:prstGeom prst="rect">
            <a:avLst/>
          </a:prstGeom>
          <a:noFill/>
          <a:ln/>
        </p:spPr>
        <p:txBody>
          <a:bodyPr wrap="square" lIns="0" tIns="0" rIns="0" bIns="0" rtlCol="0" anchor="t"/>
          <a:lstStyle/>
          <a:p>
            <a:pPr algn="l" indent="0" marL="0">
              <a:lnSpc>
                <a:spcPts val="1650"/>
              </a:lnSpc>
              <a:buNone/>
            </a:pPr>
            <a:r>
              <a:rPr lang="en-US" sz="1050" dirty="0">
                <a:solidFill>
                  <a:srgbClr val="BDA189"/>
                </a:solidFill>
                <a:latin typeface="Manrope" pitchFamily="34" charset="0"/>
                <a:ea typeface="Manrope" pitchFamily="34" charset="-122"/>
                <a:cs typeface="Manrope" pitchFamily="34" charset="-120"/>
              </a:rPr>
              <a:t>Banks face continuous financial risk when lending to customers. Poor credit decisions can lead to loan defaults, impacting profitability and overall asset quality.</a:t>
            </a:r>
            <a:endParaRPr lang="en-US" sz="1050" dirty="0"/>
          </a:p>
        </p:txBody>
      </p:sp>
      <p:sp>
        <p:nvSpPr>
          <p:cNvPr id="5" name="Text 3"/>
          <p:cNvSpPr/>
          <p:nvPr/>
        </p:nvSpPr>
        <p:spPr>
          <a:xfrm>
            <a:off x="536972" y="2073593"/>
            <a:ext cx="1887974" cy="209788"/>
          </a:xfrm>
          <a:prstGeom prst="rect">
            <a:avLst/>
          </a:prstGeom>
          <a:noFill/>
          <a:ln/>
        </p:spPr>
        <p:txBody>
          <a:bodyPr wrap="none" lIns="0" tIns="0" rIns="0" bIns="0" rtlCol="0" anchor="t"/>
          <a:lstStyle/>
          <a:p>
            <a:pPr algn="l" indent="0" marL="0">
              <a:lnSpc>
                <a:spcPts val="1650"/>
              </a:lnSpc>
              <a:buNone/>
            </a:pPr>
            <a:r>
              <a:rPr lang="en-US" sz="1300" dirty="0">
                <a:solidFill>
                  <a:srgbClr val="F2D4BA"/>
                </a:solidFill>
                <a:latin typeface="Prata" pitchFamily="34" charset="0"/>
                <a:ea typeface="Prata" pitchFamily="34" charset="-122"/>
                <a:cs typeface="Prata" pitchFamily="34" charset="-120"/>
              </a:rPr>
              <a:t>Core Business Problem</a:t>
            </a:r>
            <a:endParaRPr lang="en-US" sz="1300" dirty="0"/>
          </a:p>
        </p:txBody>
      </p:sp>
      <p:sp>
        <p:nvSpPr>
          <p:cNvPr id="6" name="Text 4"/>
          <p:cNvSpPr/>
          <p:nvPr/>
        </p:nvSpPr>
        <p:spPr>
          <a:xfrm>
            <a:off x="536972" y="2417564"/>
            <a:ext cx="6614517" cy="214789"/>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BDA189"/>
                </a:solidFill>
                <a:latin typeface="Manrope" pitchFamily="34" charset="0"/>
                <a:ea typeface="Manrope" pitchFamily="34" charset="-122"/>
                <a:cs typeface="Manrope" pitchFamily="34" charset="-120"/>
              </a:rPr>
              <a:t>Banks need to identify customers who may default or delay payments</a:t>
            </a:r>
            <a:endParaRPr lang="en-US" sz="1050" dirty="0"/>
          </a:p>
        </p:txBody>
      </p:sp>
      <p:sp>
        <p:nvSpPr>
          <p:cNvPr id="7" name="Text 5"/>
          <p:cNvSpPr/>
          <p:nvPr/>
        </p:nvSpPr>
        <p:spPr>
          <a:xfrm>
            <a:off x="536972" y="2679263"/>
            <a:ext cx="6614517" cy="214789"/>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BDA189"/>
                </a:solidFill>
                <a:latin typeface="Manrope" pitchFamily="34" charset="0"/>
                <a:ea typeface="Manrope" pitchFamily="34" charset="-122"/>
                <a:cs typeface="Manrope" pitchFamily="34" charset="-120"/>
              </a:rPr>
              <a:t>Traditional assessment methods are slow and less accurate</a:t>
            </a:r>
            <a:endParaRPr lang="en-US" sz="1050" dirty="0"/>
          </a:p>
        </p:txBody>
      </p:sp>
      <p:sp>
        <p:nvSpPr>
          <p:cNvPr id="8" name="Text 6"/>
          <p:cNvSpPr/>
          <p:nvPr/>
        </p:nvSpPr>
        <p:spPr>
          <a:xfrm>
            <a:off x="536972" y="2940963"/>
            <a:ext cx="6614517" cy="214789"/>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BDA189"/>
                </a:solidFill>
                <a:latin typeface="Manrope" pitchFamily="34" charset="0"/>
                <a:ea typeface="Manrope" pitchFamily="34" charset="-122"/>
                <a:cs typeface="Manrope" pitchFamily="34" charset="-120"/>
              </a:rPr>
              <a:t>Rising credit card usage and multiple loan products increase risk complexity</a:t>
            </a:r>
            <a:endParaRPr lang="en-US" sz="1050" dirty="0"/>
          </a:p>
        </p:txBody>
      </p:sp>
      <p:sp>
        <p:nvSpPr>
          <p:cNvPr id="9" name="Text 7"/>
          <p:cNvSpPr/>
          <p:nvPr/>
        </p:nvSpPr>
        <p:spPr>
          <a:xfrm>
            <a:off x="536972" y="3202662"/>
            <a:ext cx="6614517" cy="214789"/>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BDA189"/>
                </a:solidFill>
                <a:latin typeface="Manrope" pitchFamily="34" charset="0"/>
                <a:ea typeface="Manrope" pitchFamily="34" charset="-122"/>
                <a:cs typeface="Manrope" pitchFamily="34" charset="-120"/>
              </a:rPr>
              <a:t>Incorrect risk classification can result in major financial losses</a:t>
            </a:r>
            <a:endParaRPr lang="en-US" sz="1050" dirty="0"/>
          </a:p>
        </p:txBody>
      </p:sp>
      <p:pic>
        <p:nvPicPr>
          <p:cNvPr id="10" name="Image 0" descr="preencoded.png">    </p:cNvPr>
          <p:cNvPicPr>
            <a:picLocks noChangeAspect="1"/>
          </p:cNvPicPr>
          <p:nvPr/>
        </p:nvPicPr>
        <p:blipFill>
          <a:blip r:embed="rId1"/>
          <a:stretch>
            <a:fillRect/>
          </a:stretch>
        </p:blipFill>
        <p:spPr>
          <a:xfrm>
            <a:off x="7486531" y="1140857"/>
            <a:ext cx="6614517" cy="6614517"/>
          </a:xfrm>
          <a:prstGeom prst="rect">
            <a:avLst/>
          </a:prstGeom>
        </p:spPr>
      </p:pic>
      <p:sp>
        <p:nvSpPr>
          <p:cNvPr id="11" name="Text 8"/>
          <p:cNvSpPr/>
          <p:nvPr/>
        </p:nvSpPr>
        <p:spPr>
          <a:xfrm>
            <a:off x="7486531" y="7906345"/>
            <a:ext cx="2011680" cy="209788"/>
          </a:xfrm>
          <a:prstGeom prst="rect">
            <a:avLst/>
          </a:prstGeom>
          <a:noFill/>
          <a:ln/>
        </p:spPr>
        <p:txBody>
          <a:bodyPr wrap="none" lIns="0" tIns="0" rIns="0" bIns="0" rtlCol="0" anchor="t"/>
          <a:lstStyle/>
          <a:p>
            <a:pPr algn="l" indent="0" marL="0">
              <a:lnSpc>
                <a:spcPts val="1650"/>
              </a:lnSpc>
              <a:buNone/>
            </a:pPr>
            <a:r>
              <a:rPr lang="en-US" sz="1300" dirty="0">
                <a:solidFill>
                  <a:srgbClr val="F2D4BA"/>
                </a:solidFill>
                <a:latin typeface="Prata" pitchFamily="34" charset="0"/>
                <a:ea typeface="Prata" pitchFamily="34" charset="-122"/>
                <a:cs typeface="Prata" pitchFamily="34" charset="-120"/>
              </a:rPr>
              <a:t>What This Project Solves</a:t>
            </a:r>
            <a:endParaRPr lang="en-US" sz="1300" dirty="0"/>
          </a:p>
        </p:txBody>
      </p:sp>
      <p:sp>
        <p:nvSpPr>
          <p:cNvPr id="12" name="Text 9"/>
          <p:cNvSpPr/>
          <p:nvPr/>
        </p:nvSpPr>
        <p:spPr>
          <a:xfrm>
            <a:off x="7486531" y="8250317"/>
            <a:ext cx="6614517" cy="214789"/>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BDA189"/>
                </a:solidFill>
                <a:latin typeface="Manrope" pitchFamily="34" charset="0"/>
                <a:ea typeface="Manrope" pitchFamily="34" charset="-122"/>
                <a:cs typeface="Manrope" pitchFamily="34" charset="-120"/>
              </a:rPr>
              <a:t>Uses customer financial behaviour to detect high-risk patterns</a:t>
            </a:r>
            <a:endParaRPr lang="en-US" sz="1050" dirty="0"/>
          </a:p>
        </p:txBody>
      </p:sp>
      <p:sp>
        <p:nvSpPr>
          <p:cNvPr id="13" name="Text 10"/>
          <p:cNvSpPr/>
          <p:nvPr/>
        </p:nvSpPr>
        <p:spPr>
          <a:xfrm>
            <a:off x="7486531" y="8512016"/>
            <a:ext cx="6614517" cy="214789"/>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BDA189"/>
                </a:solidFill>
                <a:latin typeface="Manrope" pitchFamily="34" charset="0"/>
                <a:ea typeface="Manrope" pitchFamily="34" charset="-122"/>
                <a:cs typeface="Manrope" pitchFamily="34" charset="-120"/>
              </a:rPr>
              <a:t>Helps the bank make smarter, data-driven lending decisions</a:t>
            </a:r>
            <a:endParaRPr lang="en-US" sz="1050" dirty="0"/>
          </a:p>
        </p:txBody>
      </p:sp>
      <p:sp>
        <p:nvSpPr>
          <p:cNvPr id="14" name="Text 11"/>
          <p:cNvSpPr/>
          <p:nvPr/>
        </p:nvSpPr>
        <p:spPr>
          <a:xfrm>
            <a:off x="7486531" y="8773716"/>
            <a:ext cx="6614517" cy="214789"/>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BDA189"/>
                </a:solidFill>
                <a:latin typeface="Manrope" pitchFamily="34" charset="0"/>
                <a:ea typeface="Manrope" pitchFamily="34" charset="-122"/>
                <a:cs typeface="Manrope" pitchFamily="34" charset="-120"/>
              </a:rPr>
              <a:t>Improves credit approval accuracy and reduces potential losses</a:t>
            </a:r>
            <a:endParaRPr lang="en-US" sz="1050" dirty="0"/>
          </a:p>
        </p:txBody>
      </p:sp>
      <p:sp>
        <p:nvSpPr>
          <p:cNvPr id="15" name="Text 12"/>
          <p:cNvSpPr/>
          <p:nvPr/>
        </p:nvSpPr>
        <p:spPr>
          <a:xfrm>
            <a:off x="7486531" y="9035415"/>
            <a:ext cx="6614517" cy="214789"/>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BDA189"/>
                </a:solidFill>
                <a:latin typeface="Manrope" pitchFamily="34" charset="0"/>
                <a:ea typeface="Manrope" pitchFamily="34" charset="-122"/>
                <a:cs typeface="Manrope" pitchFamily="34" charset="-120"/>
              </a:rPr>
              <a:t>Supports building a more effective risk strategy</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5924" y="499110"/>
            <a:ext cx="4537472" cy="567095"/>
          </a:xfrm>
          <a:prstGeom prst="rect">
            <a:avLst/>
          </a:prstGeom>
          <a:noFill/>
          <a:ln/>
        </p:spPr>
        <p:txBody>
          <a:bodyPr wrap="none" lIns="0" tIns="0" rIns="0" bIns="0" rtlCol="0" anchor="t"/>
          <a:lstStyle/>
          <a:p>
            <a:pPr algn="l" indent="0" marL="0">
              <a:lnSpc>
                <a:spcPts val="4450"/>
              </a:lnSpc>
              <a:buNone/>
            </a:pPr>
            <a:r>
              <a:rPr lang="en-US" sz="3550" dirty="0">
                <a:solidFill>
                  <a:srgbClr val="F2D4BA"/>
                </a:solidFill>
                <a:latin typeface="Prata" pitchFamily="34" charset="0"/>
                <a:ea typeface="Prata" pitchFamily="34" charset="-122"/>
                <a:cs typeface="Prata" pitchFamily="34" charset="-120"/>
              </a:rPr>
              <a:t>Dataset Overview</a:t>
            </a:r>
            <a:endParaRPr lang="en-US" sz="3550" dirty="0"/>
          </a:p>
        </p:txBody>
      </p:sp>
      <p:sp>
        <p:nvSpPr>
          <p:cNvPr id="3" name="Text 1"/>
          <p:cNvSpPr/>
          <p:nvPr/>
        </p:nvSpPr>
        <p:spPr>
          <a:xfrm>
            <a:off x="725924" y="1429107"/>
            <a:ext cx="13178552" cy="580549"/>
          </a:xfrm>
          <a:prstGeom prst="rect">
            <a:avLst/>
          </a:prstGeom>
          <a:noFill/>
          <a:ln/>
        </p:spPr>
        <p:txBody>
          <a:bodyPr wrap="square" lIns="0" tIns="0" rIns="0" bIns="0" rtlCol="0" anchor="t"/>
          <a:lstStyle/>
          <a:p>
            <a:pPr algn="l" indent="0" marL="0">
              <a:lnSpc>
                <a:spcPts val="2250"/>
              </a:lnSpc>
              <a:buNone/>
            </a:pPr>
            <a:r>
              <a:rPr lang="en-US" sz="1400" dirty="0">
                <a:solidFill>
                  <a:srgbClr val="BDA189"/>
                </a:solidFill>
                <a:latin typeface="Manrope" pitchFamily="34" charset="0"/>
                <a:ea typeface="Manrope" pitchFamily="34" charset="-122"/>
                <a:cs typeface="Manrope" pitchFamily="34" charset="-120"/>
              </a:rPr>
              <a:t>The project uses a structured banking dataset containing </a:t>
            </a:r>
            <a:pPr algn="l" indent="0" marL="0">
              <a:lnSpc>
                <a:spcPts val="2250"/>
              </a:lnSpc>
              <a:buNone/>
            </a:pPr>
            <a:r>
              <a:rPr lang="en-US" sz="1400" b="1" dirty="0">
                <a:solidFill>
                  <a:srgbClr val="BDA189"/>
                </a:solidFill>
                <a:latin typeface="Manrope" pitchFamily="34" charset="0"/>
                <a:ea typeface="Manrope" pitchFamily="34" charset="-122"/>
                <a:cs typeface="Manrope" pitchFamily="34" charset="-120"/>
              </a:rPr>
              <a:t>5,000 customer records</a:t>
            </a:r>
            <a:pPr algn="l" indent="0" marL="0">
              <a:lnSpc>
                <a:spcPts val="2250"/>
              </a:lnSpc>
              <a:buNone/>
            </a:pPr>
            <a:r>
              <a:rPr lang="en-US" sz="1400" dirty="0">
                <a:solidFill>
                  <a:srgbClr val="BDA189"/>
                </a:solidFill>
                <a:latin typeface="Manrope" pitchFamily="34" charset="0"/>
                <a:ea typeface="Manrope" pitchFamily="34" charset="-122"/>
                <a:cs typeface="Manrope" pitchFamily="34" charset="-120"/>
              </a:rPr>
              <a:t> and </a:t>
            </a:r>
            <a:pPr algn="l" indent="0" marL="0">
              <a:lnSpc>
                <a:spcPts val="2250"/>
              </a:lnSpc>
              <a:buNone/>
            </a:pPr>
            <a:r>
              <a:rPr lang="en-US" sz="1400" b="1" dirty="0">
                <a:solidFill>
                  <a:srgbClr val="BDA189"/>
                </a:solidFill>
                <a:latin typeface="Manrope" pitchFamily="34" charset="0"/>
                <a:ea typeface="Manrope" pitchFamily="34" charset="-122"/>
                <a:cs typeface="Manrope" pitchFamily="34" charset="-120"/>
              </a:rPr>
              <a:t>25 features</a:t>
            </a:r>
            <a:pPr algn="l" indent="0" marL="0">
              <a:lnSpc>
                <a:spcPts val="2250"/>
              </a:lnSpc>
              <a:buNone/>
            </a:pPr>
            <a:r>
              <a:rPr lang="en-US" sz="1400" dirty="0">
                <a:solidFill>
                  <a:srgbClr val="BDA189"/>
                </a:solidFill>
                <a:latin typeface="Manrope" pitchFamily="34" charset="0"/>
                <a:ea typeface="Manrope" pitchFamily="34" charset="-122"/>
                <a:cs typeface="Manrope" pitchFamily="34" charset="-120"/>
              </a:rPr>
              <a:t>, capturing a complete financial and demographic profile of each customer. The dataset is designed to support risk evaluation and lending decisions.</a:t>
            </a:r>
            <a:endParaRPr lang="en-US" sz="1400" dirty="0"/>
          </a:p>
        </p:txBody>
      </p:sp>
      <p:sp>
        <p:nvSpPr>
          <p:cNvPr id="4" name="Shape 2"/>
          <p:cNvSpPr/>
          <p:nvPr/>
        </p:nvSpPr>
        <p:spPr>
          <a:xfrm>
            <a:off x="725924" y="2213729"/>
            <a:ext cx="4271843" cy="2751177"/>
          </a:xfrm>
          <a:prstGeom prst="roundRect">
            <a:avLst>
              <a:gd name="adj" fmla="val 990"/>
            </a:avLst>
          </a:prstGeom>
          <a:solidFill>
            <a:srgbClr val="404245"/>
          </a:solidFill>
          <a:ln/>
        </p:spPr>
      </p:sp>
      <p:sp>
        <p:nvSpPr>
          <p:cNvPr id="5" name="Shape 3"/>
          <p:cNvSpPr/>
          <p:nvPr/>
        </p:nvSpPr>
        <p:spPr>
          <a:xfrm>
            <a:off x="907375" y="2395180"/>
            <a:ext cx="544473" cy="544473"/>
          </a:xfrm>
          <a:prstGeom prst="roundRect">
            <a:avLst>
              <a:gd name="adj" fmla="val 16792542"/>
            </a:avLst>
          </a:prstGeom>
          <a:solidFill>
            <a:srgbClr val="84482D"/>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57156" y="2544842"/>
            <a:ext cx="244912" cy="244912"/>
          </a:xfrm>
          <a:prstGeom prst="rect">
            <a:avLst/>
          </a:prstGeom>
        </p:spPr>
      </p:pic>
      <p:sp>
        <p:nvSpPr>
          <p:cNvPr id="7" name="Text 4"/>
          <p:cNvSpPr/>
          <p:nvPr/>
        </p:nvSpPr>
        <p:spPr>
          <a:xfrm>
            <a:off x="907375" y="3121104"/>
            <a:ext cx="2268736" cy="283607"/>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Prata" pitchFamily="34" charset="0"/>
                <a:ea typeface="Prata" pitchFamily="34" charset="-122"/>
                <a:cs typeface="Prata" pitchFamily="34" charset="-120"/>
              </a:rPr>
              <a:t>Identifier Fields</a:t>
            </a:r>
            <a:endParaRPr lang="en-US" sz="1750" dirty="0"/>
          </a:p>
        </p:txBody>
      </p:sp>
      <p:sp>
        <p:nvSpPr>
          <p:cNvPr id="8" name="Text 5"/>
          <p:cNvSpPr/>
          <p:nvPr/>
        </p:nvSpPr>
        <p:spPr>
          <a:xfrm>
            <a:off x="907375" y="3513534"/>
            <a:ext cx="3908941" cy="290274"/>
          </a:xfrm>
          <a:prstGeom prst="rect">
            <a:avLst/>
          </a:prstGeom>
          <a:noFill/>
          <a:ln/>
        </p:spPr>
        <p:txBody>
          <a:bodyPr wrap="none" lIns="0" tIns="0" rIns="0" bIns="0" rtlCol="0" anchor="t"/>
          <a:lstStyle/>
          <a:p>
            <a:pPr algn="l" indent="0" marL="0">
              <a:lnSpc>
                <a:spcPts val="2250"/>
              </a:lnSpc>
              <a:buNone/>
            </a:pPr>
            <a:r>
              <a:rPr lang="en-US" sz="1400" dirty="0">
                <a:solidFill>
                  <a:srgbClr val="FFFFFF"/>
                </a:solidFill>
                <a:latin typeface="Manrope" pitchFamily="34" charset="0"/>
                <a:ea typeface="Manrope" pitchFamily="34" charset="-122"/>
                <a:cs typeface="Manrope" pitchFamily="34" charset="-120"/>
              </a:rPr>
              <a:t>Client ID, Name, Location ID, IAid, BRId</a:t>
            </a:r>
            <a:endParaRPr lang="en-US" sz="1400" dirty="0"/>
          </a:p>
        </p:txBody>
      </p:sp>
      <p:sp>
        <p:nvSpPr>
          <p:cNvPr id="9" name="Text 6"/>
          <p:cNvSpPr/>
          <p:nvPr/>
        </p:nvSpPr>
        <p:spPr>
          <a:xfrm>
            <a:off x="907375" y="3912632"/>
            <a:ext cx="3908941" cy="580549"/>
          </a:xfrm>
          <a:prstGeom prst="rect">
            <a:avLst/>
          </a:prstGeom>
          <a:noFill/>
          <a:ln/>
        </p:spPr>
        <p:txBody>
          <a:bodyPr wrap="square" lIns="0" tIns="0" rIns="0" bIns="0" rtlCol="0" anchor="t"/>
          <a:lstStyle/>
          <a:p>
            <a:pPr algn="l" indent="0" marL="0">
              <a:lnSpc>
                <a:spcPts val="2250"/>
              </a:lnSpc>
              <a:buNone/>
            </a:pPr>
            <a:r>
              <a:rPr lang="en-US" sz="1400" i="1" dirty="0">
                <a:solidFill>
                  <a:srgbClr val="FFFFFF"/>
                </a:solidFill>
                <a:latin typeface="Manrope" pitchFamily="34" charset="0"/>
                <a:ea typeface="Manrope" pitchFamily="34" charset="-122"/>
                <a:cs typeface="Manrope" pitchFamily="34" charset="-120"/>
              </a:rPr>
              <a:t>Used for uniqueness and relationships; excluded from analysis</a:t>
            </a:r>
            <a:endParaRPr lang="en-US" sz="1400" dirty="0"/>
          </a:p>
        </p:txBody>
      </p:sp>
      <p:sp>
        <p:nvSpPr>
          <p:cNvPr id="10" name="Shape 7"/>
          <p:cNvSpPr/>
          <p:nvPr/>
        </p:nvSpPr>
        <p:spPr>
          <a:xfrm>
            <a:off x="5179219" y="2213729"/>
            <a:ext cx="4271843" cy="2751177"/>
          </a:xfrm>
          <a:prstGeom prst="roundRect">
            <a:avLst>
              <a:gd name="adj" fmla="val 990"/>
            </a:avLst>
          </a:prstGeom>
          <a:solidFill>
            <a:srgbClr val="404245"/>
          </a:solidFill>
          <a:ln/>
        </p:spPr>
      </p:sp>
      <p:sp>
        <p:nvSpPr>
          <p:cNvPr id="11" name="Shape 8"/>
          <p:cNvSpPr/>
          <p:nvPr/>
        </p:nvSpPr>
        <p:spPr>
          <a:xfrm>
            <a:off x="5360670" y="2395180"/>
            <a:ext cx="544473" cy="544473"/>
          </a:xfrm>
          <a:prstGeom prst="roundRect">
            <a:avLst>
              <a:gd name="adj" fmla="val 16792542"/>
            </a:avLst>
          </a:prstGeom>
          <a:solidFill>
            <a:srgbClr val="84482D"/>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0451" y="2544842"/>
            <a:ext cx="244912" cy="244912"/>
          </a:xfrm>
          <a:prstGeom prst="rect">
            <a:avLst/>
          </a:prstGeom>
        </p:spPr>
      </p:pic>
      <p:sp>
        <p:nvSpPr>
          <p:cNvPr id="13" name="Text 9"/>
          <p:cNvSpPr/>
          <p:nvPr/>
        </p:nvSpPr>
        <p:spPr>
          <a:xfrm>
            <a:off x="5360670" y="3121104"/>
            <a:ext cx="2630210" cy="283607"/>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Prata" pitchFamily="34" charset="0"/>
                <a:ea typeface="Prata" pitchFamily="34" charset="-122"/>
                <a:cs typeface="Prata" pitchFamily="34" charset="-120"/>
              </a:rPr>
              <a:t>Demographic Attributes</a:t>
            </a:r>
            <a:endParaRPr lang="en-US" sz="1750" dirty="0"/>
          </a:p>
        </p:txBody>
      </p:sp>
      <p:sp>
        <p:nvSpPr>
          <p:cNvPr id="14" name="Text 10"/>
          <p:cNvSpPr/>
          <p:nvPr/>
        </p:nvSpPr>
        <p:spPr>
          <a:xfrm>
            <a:off x="5360670" y="3513534"/>
            <a:ext cx="3908941" cy="290274"/>
          </a:xfrm>
          <a:prstGeom prst="rect">
            <a:avLst/>
          </a:prstGeom>
          <a:noFill/>
          <a:ln/>
        </p:spPr>
        <p:txBody>
          <a:bodyPr wrap="none" lIns="0" tIns="0" rIns="0" bIns="0" rtlCol="0" anchor="t"/>
          <a:lstStyle/>
          <a:p>
            <a:pPr algn="l" indent="0" marL="0">
              <a:lnSpc>
                <a:spcPts val="2250"/>
              </a:lnSpc>
              <a:buNone/>
            </a:pPr>
            <a:r>
              <a:rPr lang="en-US" sz="1400" dirty="0">
                <a:solidFill>
                  <a:srgbClr val="FFFFFF"/>
                </a:solidFill>
                <a:latin typeface="Manrope" pitchFamily="34" charset="0"/>
                <a:ea typeface="Manrope" pitchFamily="34" charset="-122"/>
                <a:cs typeface="Manrope" pitchFamily="34" charset="-120"/>
              </a:rPr>
              <a:t>Age, Nationality, Occupation, GenderId</a:t>
            </a:r>
            <a:endParaRPr lang="en-US" sz="1400" dirty="0"/>
          </a:p>
        </p:txBody>
      </p:sp>
      <p:sp>
        <p:nvSpPr>
          <p:cNvPr id="15" name="Text 11"/>
          <p:cNvSpPr/>
          <p:nvPr/>
        </p:nvSpPr>
        <p:spPr>
          <a:xfrm>
            <a:off x="5360670" y="3912632"/>
            <a:ext cx="3908941" cy="580549"/>
          </a:xfrm>
          <a:prstGeom prst="rect">
            <a:avLst/>
          </a:prstGeom>
          <a:noFill/>
          <a:ln/>
        </p:spPr>
        <p:txBody>
          <a:bodyPr wrap="square" lIns="0" tIns="0" rIns="0" bIns="0" rtlCol="0" anchor="t"/>
          <a:lstStyle/>
          <a:p>
            <a:pPr algn="l" indent="0" marL="0">
              <a:lnSpc>
                <a:spcPts val="2250"/>
              </a:lnSpc>
              <a:buNone/>
            </a:pPr>
            <a:r>
              <a:rPr lang="en-US" sz="1400" i="1" dirty="0">
                <a:solidFill>
                  <a:srgbClr val="FFFFFF"/>
                </a:solidFill>
                <a:latin typeface="Manrope" pitchFamily="34" charset="0"/>
                <a:ea typeface="Manrope" pitchFamily="34" charset="-122"/>
                <a:cs typeface="Manrope" pitchFamily="34" charset="-120"/>
              </a:rPr>
              <a:t>Helps understand customer behaviour patterns across groups</a:t>
            </a:r>
            <a:endParaRPr lang="en-US" sz="1400" dirty="0"/>
          </a:p>
        </p:txBody>
      </p:sp>
      <p:sp>
        <p:nvSpPr>
          <p:cNvPr id="16" name="Shape 12"/>
          <p:cNvSpPr/>
          <p:nvPr/>
        </p:nvSpPr>
        <p:spPr>
          <a:xfrm>
            <a:off x="9632513" y="2213729"/>
            <a:ext cx="4271843" cy="2751177"/>
          </a:xfrm>
          <a:prstGeom prst="roundRect">
            <a:avLst>
              <a:gd name="adj" fmla="val 990"/>
            </a:avLst>
          </a:prstGeom>
          <a:solidFill>
            <a:srgbClr val="404245"/>
          </a:solidFill>
          <a:ln/>
        </p:spPr>
      </p:sp>
      <p:sp>
        <p:nvSpPr>
          <p:cNvPr id="17" name="Shape 13"/>
          <p:cNvSpPr/>
          <p:nvPr/>
        </p:nvSpPr>
        <p:spPr>
          <a:xfrm>
            <a:off x="9813965" y="2395180"/>
            <a:ext cx="544473" cy="544473"/>
          </a:xfrm>
          <a:prstGeom prst="roundRect">
            <a:avLst>
              <a:gd name="adj" fmla="val 16792542"/>
            </a:avLst>
          </a:prstGeom>
          <a:solidFill>
            <a:srgbClr val="84482D"/>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3745" y="2544842"/>
            <a:ext cx="244912" cy="244912"/>
          </a:xfrm>
          <a:prstGeom prst="rect">
            <a:avLst/>
          </a:prstGeom>
        </p:spPr>
      </p:pic>
      <p:sp>
        <p:nvSpPr>
          <p:cNvPr id="19" name="Text 14"/>
          <p:cNvSpPr/>
          <p:nvPr/>
        </p:nvSpPr>
        <p:spPr>
          <a:xfrm>
            <a:off x="9813965" y="3121104"/>
            <a:ext cx="2268736" cy="283607"/>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Prata" pitchFamily="34" charset="0"/>
                <a:ea typeface="Prata" pitchFamily="34" charset="-122"/>
                <a:cs typeface="Prata" pitchFamily="34" charset="-120"/>
              </a:rPr>
              <a:t>Financial Indicators</a:t>
            </a:r>
            <a:endParaRPr lang="en-US" sz="1750" dirty="0"/>
          </a:p>
        </p:txBody>
      </p:sp>
      <p:sp>
        <p:nvSpPr>
          <p:cNvPr id="20" name="Text 15"/>
          <p:cNvSpPr/>
          <p:nvPr/>
        </p:nvSpPr>
        <p:spPr>
          <a:xfrm>
            <a:off x="9813965" y="3513534"/>
            <a:ext cx="3908941" cy="870823"/>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Manrope" pitchFamily="34" charset="0"/>
                <a:ea typeface="Manrope" pitchFamily="34" charset="-122"/>
                <a:cs typeface="Manrope" pitchFamily="34" charset="-120"/>
              </a:rPr>
              <a:t>Estimated Income, Bank Deposits, Superannuation, Savings, Bank Loans, Business Lending, Credit Card Balance</a:t>
            </a:r>
            <a:endParaRPr lang="en-US" sz="1400" dirty="0"/>
          </a:p>
        </p:txBody>
      </p:sp>
      <p:sp>
        <p:nvSpPr>
          <p:cNvPr id="21" name="Text 16"/>
          <p:cNvSpPr/>
          <p:nvPr/>
        </p:nvSpPr>
        <p:spPr>
          <a:xfrm>
            <a:off x="9813965" y="4493181"/>
            <a:ext cx="3908941" cy="290274"/>
          </a:xfrm>
          <a:prstGeom prst="rect">
            <a:avLst/>
          </a:prstGeom>
          <a:noFill/>
          <a:ln/>
        </p:spPr>
        <p:txBody>
          <a:bodyPr wrap="none" lIns="0" tIns="0" rIns="0" bIns="0" rtlCol="0" anchor="t"/>
          <a:lstStyle/>
          <a:p>
            <a:pPr algn="l" indent="0" marL="0">
              <a:lnSpc>
                <a:spcPts val="2250"/>
              </a:lnSpc>
              <a:buNone/>
            </a:pPr>
            <a:r>
              <a:rPr lang="en-US" sz="1400" i="1" dirty="0">
                <a:solidFill>
                  <a:srgbClr val="FFFFFF"/>
                </a:solidFill>
                <a:latin typeface="Manrope" pitchFamily="34" charset="0"/>
                <a:ea typeface="Manrope" pitchFamily="34" charset="-122"/>
                <a:cs typeface="Manrope" pitchFamily="34" charset="-120"/>
              </a:rPr>
              <a:t>Used extensively to evaluate lending risk</a:t>
            </a:r>
            <a:endParaRPr lang="en-US" sz="1400" dirty="0"/>
          </a:p>
        </p:txBody>
      </p:sp>
      <p:sp>
        <p:nvSpPr>
          <p:cNvPr id="22" name="Shape 17"/>
          <p:cNvSpPr/>
          <p:nvPr/>
        </p:nvSpPr>
        <p:spPr>
          <a:xfrm>
            <a:off x="725924" y="5168979"/>
            <a:ext cx="6498550" cy="1780699"/>
          </a:xfrm>
          <a:prstGeom prst="roundRect">
            <a:avLst>
              <a:gd name="adj" fmla="val 1529"/>
            </a:avLst>
          </a:prstGeom>
          <a:solidFill>
            <a:srgbClr val="212326"/>
          </a:solidFill>
          <a:ln w="22860">
            <a:solidFill>
              <a:srgbClr val="595B5E"/>
            </a:solidFill>
            <a:prstDash val="solid"/>
          </a:ln>
        </p:spPr>
      </p:sp>
      <p:sp>
        <p:nvSpPr>
          <p:cNvPr id="23" name="Text 18"/>
          <p:cNvSpPr/>
          <p:nvPr/>
        </p:nvSpPr>
        <p:spPr>
          <a:xfrm>
            <a:off x="930235" y="5373291"/>
            <a:ext cx="2268736" cy="283607"/>
          </a:xfrm>
          <a:prstGeom prst="rect">
            <a:avLst/>
          </a:prstGeom>
          <a:noFill/>
          <a:ln/>
        </p:spPr>
        <p:txBody>
          <a:bodyPr wrap="none" lIns="0" tIns="0" rIns="0" bIns="0" rtlCol="0" anchor="t"/>
          <a:lstStyle/>
          <a:p>
            <a:pPr algn="l" indent="0" marL="0">
              <a:lnSpc>
                <a:spcPts val="2200"/>
              </a:lnSpc>
              <a:buNone/>
            </a:pPr>
            <a:r>
              <a:rPr lang="en-US" sz="1750" dirty="0">
                <a:solidFill>
                  <a:srgbClr val="BDA189"/>
                </a:solidFill>
                <a:latin typeface="Prata" pitchFamily="34" charset="0"/>
                <a:ea typeface="Prata" pitchFamily="34" charset="-122"/>
                <a:cs typeface="Prata" pitchFamily="34" charset="-120"/>
              </a:rPr>
              <a:t>Behavioural Metrics</a:t>
            </a:r>
            <a:endParaRPr lang="en-US" sz="1750" dirty="0"/>
          </a:p>
        </p:txBody>
      </p:sp>
      <p:sp>
        <p:nvSpPr>
          <p:cNvPr id="24" name="Text 19"/>
          <p:cNvSpPr/>
          <p:nvPr/>
        </p:nvSpPr>
        <p:spPr>
          <a:xfrm>
            <a:off x="930235" y="5765721"/>
            <a:ext cx="6089928" cy="580549"/>
          </a:xfrm>
          <a:prstGeom prst="rect">
            <a:avLst/>
          </a:prstGeom>
          <a:noFill/>
          <a:ln/>
        </p:spPr>
        <p:txBody>
          <a:bodyPr wrap="square" lIns="0" tIns="0" rIns="0" bIns="0" rtlCol="0" anchor="t"/>
          <a:lstStyle/>
          <a:p>
            <a:pPr algn="l" indent="0" marL="0">
              <a:lnSpc>
                <a:spcPts val="2250"/>
              </a:lnSpc>
              <a:buNone/>
            </a:pPr>
            <a:r>
              <a:rPr lang="en-US" sz="1400" dirty="0">
                <a:solidFill>
                  <a:srgbClr val="BDA189"/>
                </a:solidFill>
                <a:latin typeface="Manrope" pitchFamily="34" charset="0"/>
                <a:ea typeface="Manrope" pitchFamily="34" charset="-122"/>
                <a:cs typeface="Manrope" pitchFamily="34" charset="-120"/>
              </a:rPr>
              <a:t>Amount of Credit Cards, Checking &amp; Saving Accounts, Loyalty Classification, Foreign Currency Account</a:t>
            </a:r>
            <a:endParaRPr lang="en-US" sz="1400" dirty="0"/>
          </a:p>
        </p:txBody>
      </p:sp>
      <p:sp>
        <p:nvSpPr>
          <p:cNvPr id="25" name="Text 20"/>
          <p:cNvSpPr/>
          <p:nvPr/>
        </p:nvSpPr>
        <p:spPr>
          <a:xfrm>
            <a:off x="930235" y="6455093"/>
            <a:ext cx="6089928" cy="290274"/>
          </a:xfrm>
          <a:prstGeom prst="rect">
            <a:avLst/>
          </a:prstGeom>
          <a:noFill/>
          <a:ln/>
        </p:spPr>
        <p:txBody>
          <a:bodyPr wrap="none" lIns="0" tIns="0" rIns="0" bIns="0" rtlCol="0" anchor="t"/>
          <a:lstStyle/>
          <a:p>
            <a:pPr algn="l" indent="0" marL="0">
              <a:lnSpc>
                <a:spcPts val="2250"/>
              </a:lnSpc>
              <a:buNone/>
            </a:pPr>
            <a:r>
              <a:rPr lang="en-US" sz="1400" i="1" dirty="0">
                <a:solidFill>
                  <a:srgbClr val="BDA189"/>
                </a:solidFill>
                <a:latin typeface="Manrope" pitchFamily="34" charset="0"/>
                <a:ea typeface="Manrope" pitchFamily="34" charset="-122"/>
                <a:cs typeface="Manrope" pitchFamily="34" charset="-120"/>
              </a:rPr>
              <a:t>Shows customer engagement and money flow</a:t>
            </a:r>
            <a:endParaRPr lang="en-US" sz="1400" dirty="0"/>
          </a:p>
        </p:txBody>
      </p:sp>
      <p:sp>
        <p:nvSpPr>
          <p:cNvPr id="26" name="Shape 21"/>
          <p:cNvSpPr/>
          <p:nvPr/>
        </p:nvSpPr>
        <p:spPr>
          <a:xfrm>
            <a:off x="7405926" y="5168979"/>
            <a:ext cx="6498550" cy="1780699"/>
          </a:xfrm>
          <a:prstGeom prst="roundRect">
            <a:avLst>
              <a:gd name="adj" fmla="val 1529"/>
            </a:avLst>
          </a:prstGeom>
          <a:solidFill>
            <a:srgbClr val="212326"/>
          </a:solidFill>
          <a:ln w="22860">
            <a:solidFill>
              <a:srgbClr val="595B5E"/>
            </a:solidFill>
            <a:prstDash val="solid"/>
          </a:ln>
        </p:spPr>
      </p:sp>
      <p:sp>
        <p:nvSpPr>
          <p:cNvPr id="27" name="Text 22"/>
          <p:cNvSpPr/>
          <p:nvPr/>
        </p:nvSpPr>
        <p:spPr>
          <a:xfrm>
            <a:off x="7610237" y="5373291"/>
            <a:ext cx="2268736" cy="283607"/>
          </a:xfrm>
          <a:prstGeom prst="rect">
            <a:avLst/>
          </a:prstGeom>
          <a:noFill/>
          <a:ln/>
        </p:spPr>
        <p:txBody>
          <a:bodyPr wrap="none" lIns="0" tIns="0" rIns="0" bIns="0" rtlCol="0" anchor="t"/>
          <a:lstStyle/>
          <a:p>
            <a:pPr algn="l" indent="0" marL="0">
              <a:lnSpc>
                <a:spcPts val="2200"/>
              </a:lnSpc>
              <a:buNone/>
            </a:pPr>
            <a:r>
              <a:rPr lang="en-US" sz="1750" dirty="0">
                <a:solidFill>
                  <a:srgbClr val="BDA189"/>
                </a:solidFill>
                <a:latin typeface="Prata" pitchFamily="34" charset="0"/>
                <a:ea typeface="Prata" pitchFamily="34" charset="-122"/>
                <a:cs typeface="Prata" pitchFamily="34" charset="-120"/>
              </a:rPr>
              <a:t>Target Variable</a:t>
            </a:r>
            <a:endParaRPr lang="en-US" sz="1750" dirty="0"/>
          </a:p>
        </p:txBody>
      </p:sp>
      <p:sp>
        <p:nvSpPr>
          <p:cNvPr id="28" name="Text 23"/>
          <p:cNvSpPr/>
          <p:nvPr/>
        </p:nvSpPr>
        <p:spPr>
          <a:xfrm>
            <a:off x="7610237" y="5765721"/>
            <a:ext cx="6089928" cy="290274"/>
          </a:xfrm>
          <a:prstGeom prst="rect">
            <a:avLst/>
          </a:prstGeom>
          <a:noFill/>
          <a:ln/>
        </p:spPr>
        <p:txBody>
          <a:bodyPr wrap="none" lIns="0" tIns="0" rIns="0" bIns="0" rtlCol="0" anchor="t"/>
          <a:lstStyle/>
          <a:p>
            <a:pPr algn="l" indent="0" marL="0">
              <a:lnSpc>
                <a:spcPts val="2250"/>
              </a:lnSpc>
              <a:buNone/>
            </a:pPr>
            <a:r>
              <a:rPr lang="en-US" sz="1400" b="1" dirty="0">
                <a:solidFill>
                  <a:srgbClr val="BDA189"/>
                </a:solidFill>
                <a:latin typeface="Manrope" pitchFamily="34" charset="0"/>
                <a:ea typeface="Manrope" pitchFamily="34" charset="-122"/>
                <a:cs typeface="Manrope" pitchFamily="34" charset="-120"/>
              </a:rPr>
              <a:t>Risk Weighting</a:t>
            </a:r>
            <a:pPr algn="l" indent="0" marL="0">
              <a:lnSpc>
                <a:spcPts val="2250"/>
              </a:lnSpc>
              <a:buNone/>
            </a:pPr>
            <a:r>
              <a:rPr lang="en-US" sz="1400" dirty="0">
                <a:solidFill>
                  <a:srgbClr val="BDA189"/>
                </a:solidFill>
                <a:latin typeface="Manrope" pitchFamily="34" charset="0"/>
                <a:ea typeface="Manrope" pitchFamily="34" charset="-122"/>
                <a:cs typeface="Manrope" pitchFamily="34" charset="-120"/>
              </a:rPr>
              <a:t> (High / Medium / Low)</a:t>
            </a:r>
            <a:endParaRPr lang="en-US" sz="1400" dirty="0"/>
          </a:p>
        </p:txBody>
      </p:sp>
      <p:sp>
        <p:nvSpPr>
          <p:cNvPr id="29" name="Text 24"/>
          <p:cNvSpPr/>
          <p:nvPr/>
        </p:nvSpPr>
        <p:spPr>
          <a:xfrm>
            <a:off x="7610237" y="6164818"/>
            <a:ext cx="6089928" cy="290274"/>
          </a:xfrm>
          <a:prstGeom prst="rect">
            <a:avLst/>
          </a:prstGeom>
          <a:noFill/>
          <a:ln/>
        </p:spPr>
        <p:txBody>
          <a:bodyPr wrap="none" lIns="0" tIns="0" rIns="0" bIns="0" rtlCol="0" anchor="t"/>
          <a:lstStyle/>
          <a:p>
            <a:pPr algn="l" indent="0" marL="0">
              <a:lnSpc>
                <a:spcPts val="2250"/>
              </a:lnSpc>
              <a:buNone/>
            </a:pPr>
            <a:r>
              <a:rPr lang="en-US" sz="1400" i="1" dirty="0">
                <a:solidFill>
                  <a:srgbClr val="BDA189"/>
                </a:solidFill>
                <a:latin typeface="Manrope" pitchFamily="34" charset="0"/>
                <a:ea typeface="Manrope" pitchFamily="34" charset="-122"/>
                <a:cs typeface="Manrope" pitchFamily="34" charset="-120"/>
              </a:rPr>
              <a:t>This variable is the core output used for identifying risky customers</a:t>
            </a:r>
            <a:endParaRPr lang="en-US" sz="1400" dirty="0"/>
          </a:p>
        </p:txBody>
      </p:sp>
      <p:sp>
        <p:nvSpPr>
          <p:cNvPr id="30" name="Text 25"/>
          <p:cNvSpPr/>
          <p:nvPr/>
        </p:nvSpPr>
        <p:spPr>
          <a:xfrm>
            <a:off x="725924" y="7153751"/>
            <a:ext cx="13178552" cy="580549"/>
          </a:xfrm>
          <a:prstGeom prst="rect">
            <a:avLst/>
          </a:prstGeom>
          <a:noFill/>
          <a:ln/>
        </p:spPr>
        <p:txBody>
          <a:bodyPr wrap="square" lIns="0" tIns="0" rIns="0" bIns="0" rtlCol="0" anchor="t"/>
          <a:lstStyle/>
          <a:p>
            <a:pPr algn="l" indent="0" marL="0">
              <a:lnSpc>
                <a:spcPts val="2250"/>
              </a:lnSpc>
              <a:buNone/>
            </a:pPr>
            <a:r>
              <a:rPr lang="en-US" sz="1400" dirty="0">
                <a:solidFill>
                  <a:srgbClr val="BDA189"/>
                </a:solidFill>
                <a:latin typeface="Manrope" pitchFamily="34" charset="0"/>
                <a:ea typeface="Manrope" pitchFamily="34" charset="-122"/>
                <a:cs typeface="Manrope" pitchFamily="34" charset="-120"/>
              </a:rPr>
              <a:t>This dataset provides a complete 360° view of each customer's financial health, making it ideal for understanding lending risk, identifying default-prone segments, and building risk mitigation strategies.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2701" y="448628"/>
            <a:ext cx="8703945" cy="509826"/>
          </a:xfrm>
          <a:prstGeom prst="rect">
            <a:avLst/>
          </a:prstGeom>
          <a:noFill/>
          <a:ln/>
        </p:spPr>
        <p:txBody>
          <a:bodyPr wrap="none" lIns="0" tIns="0" rIns="0" bIns="0" rtlCol="0" anchor="t"/>
          <a:lstStyle/>
          <a:p>
            <a:pPr algn="l" indent="0" marL="0">
              <a:lnSpc>
                <a:spcPts val="4000"/>
              </a:lnSpc>
              <a:buNone/>
            </a:pPr>
            <a:r>
              <a:rPr lang="en-US" sz="3200" dirty="0">
                <a:solidFill>
                  <a:srgbClr val="F2D4BA"/>
                </a:solidFill>
                <a:latin typeface="Prata" pitchFamily="34" charset="0"/>
                <a:ea typeface="Prata" pitchFamily="34" charset="-122"/>
                <a:cs typeface="Prata" pitchFamily="34" charset="-120"/>
              </a:rPr>
              <a:t>Overall Customer Risk &amp; Financial Overview</a:t>
            </a:r>
            <a:endParaRPr lang="en-US" sz="3200" dirty="0"/>
          </a:p>
        </p:txBody>
      </p:sp>
      <p:sp>
        <p:nvSpPr>
          <p:cNvPr id="3" name="Text 1"/>
          <p:cNvSpPr/>
          <p:nvPr/>
        </p:nvSpPr>
        <p:spPr>
          <a:xfrm>
            <a:off x="652701" y="1366361"/>
            <a:ext cx="4305657" cy="538401"/>
          </a:xfrm>
          <a:prstGeom prst="rect">
            <a:avLst/>
          </a:prstGeom>
          <a:noFill/>
          <a:ln/>
        </p:spPr>
        <p:txBody>
          <a:bodyPr wrap="none" lIns="0" tIns="0" rIns="0" bIns="0" rtlCol="0" anchor="t"/>
          <a:lstStyle/>
          <a:p>
            <a:pPr algn="ctr" indent="0" marL="0">
              <a:lnSpc>
                <a:spcPts val="4200"/>
              </a:lnSpc>
              <a:buNone/>
            </a:pPr>
            <a:r>
              <a:rPr lang="en-US" sz="4200" dirty="0">
                <a:solidFill>
                  <a:srgbClr val="BDA189"/>
                </a:solidFill>
                <a:latin typeface="Prata" pitchFamily="34" charset="0"/>
                <a:ea typeface="Prata" pitchFamily="34" charset="-122"/>
                <a:cs typeface="Prata" pitchFamily="34" charset="-120"/>
              </a:rPr>
              <a:t>5000</a:t>
            </a:r>
            <a:endParaRPr lang="en-US" sz="4200" dirty="0"/>
          </a:p>
        </p:txBody>
      </p:sp>
      <p:sp>
        <p:nvSpPr>
          <p:cNvPr id="4" name="Text 2"/>
          <p:cNvSpPr/>
          <p:nvPr/>
        </p:nvSpPr>
        <p:spPr>
          <a:xfrm>
            <a:off x="1785699" y="2108597"/>
            <a:ext cx="2039660" cy="254913"/>
          </a:xfrm>
          <a:prstGeom prst="rect">
            <a:avLst/>
          </a:prstGeom>
          <a:noFill/>
          <a:ln/>
        </p:spPr>
        <p:txBody>
          <a:bodyPr wrap="none" lIns="0" tIns="0" rIns="0" bIns="0" rtlCol="0" anchor="t"/>
          <a:lstStyle/>
          <a:p>
            <a:pPr algn="ctr" indent="0" marL="0">
              <a:lnSpc>
                <a:spcPts val="2000"/>
              </a:lnSpc>
              <a:buNone/>
            </a:pPr>
            <a:r>
              <a:rPr lang="en-US" sz="1600" dirty="0">
                <a:solidFill>
                  <a:srgbClr val="BDA189"/>
                </a:solidFill>
                <a:latin typeface="Prata" pitchFamily="34" charset="0"/>
                <a:ea typeface="Prata" pitchFamily="34" charset="-122"/>
                <a:cs typeface="Prata" pitchFamily="34" charset="-120"/>
              </a:rPr>
              <a:t>Total Customers</a:t>
            </a:r>
            <a:endParaRPr lang="en-US" sz="1600" dirty="0"/>
          </a:p>
        </p:txBody>
      </p:sp>
      <p:sp>
        <p:nvSpPr>
          <p:cNvPr id="5" name="Text 3"/>
          <p:cNvSpPr/>
          <p:nvPr/>
        </p:nvSpPr>
        <p:spPr>
          <a:xfrm>
            <a:off x="652701" y="2461379"/>
            <a:ext cx="4305657" cy="261104"/>
          </a:xfrm>
          <a:prstGeom prst="rect">
            <a:avLst/>
          </a:prstGeom>
          <a:noFill/>
          <a:ln/>
        </p:spPr>
        <p:txBody>
          <a:bodyPr wrap="none" lIns="0" tIns="0" rIns="0" bIns="0" rtlCol="0" anchor="t"/>
          <a:lstStyle/>
          <a:p>
            <a:pPr algn="ctr" indent="0" marL="0">
              <a:lnSpc>
                <a:spcPts val="2050"/>
              </a:lnSpc>
              <a:buNone/>
            </a:pPr>
            <a:r>
              <a:rPr lang="en-US" sz="1250" dirty="0">
                <a:solidFill>
                  <a:srgbClr val="BDA189"/>
                </a:solidFill>
                <a:latin typeface="Manrope" pitchFamily="34" charset="0"/>
                <a:ea typeface="Manrope" pitchFamily="34" charset="-122"/>
                <a:cs typeface="Manrope" pitchFamily="34" charset="-120"/>
              </a:rPr>
              <a:t>Complete customer portfolio analyzed</a:t>
            </a:r>
            <a:endParaRPr lang="en-US" sz="1250" dirty="0"/>
          </a:p>
        </p:txBody>
      </p:sp>
      <p:sp>
        <p:nvSpPr>
          <p:cNvPr id="6" name="Text 4"/>
          <p:cNvSpPr/>
          <p:nvPr/>
        </p:nvSpPr>
        <p:spPr>
          <a:xfrm>
            <a:off x="5162312" y="1366361"/>
            <a:ext cx="4305657" cy="538401"/>
          </a:xfrm>
          <a:prstGeom prst="rect">
            <a:avLst/>
          </a:prstGeom>
          <a:noFill/>
          <a:ln/>
        </p:spPr>
        <p:txBody>
          <a:bodyPr wrap="none" lIns="0" tIns="0" rIns="0" bIns="0" rtlCol="0" anchor="t"/>
          <a:lstStyle/>
          <a:p>
            <a:pPr algn="ctr" indent="0" marL="0">
              <a:lnSpc>
                <a:spcPts val="4200"/>
              </a:lnSpc>
              <a:buNone/>
            </a:pPr>
            <a:r>
              <a:rPr lang="en-US" sz="4200" dirty="0">
                <a:solidFill>
                  <a:srgbClr val="BDA189"/>
                </a:solidFill>
                <a:latin typeface="Prata" pitchFamily="34" charset="0"/>
                <a:ea typeface="Prata" pitchFamily="34" charset="-122"/>
                <a:cs typeface="Prata" pitchFamily="34" charset="-120"/>
              </a:rPr>
              <a:t>2.8</a:t>
            </a:r>
            <a:endParaRPr lang="en-US" sz="4200" dirty="0"/>
          </a:p>
        </p:txBody>
      </p:sp>
      <p:sp>
        <p:nvSpPr>
          <p:cNvPr id="7" name="Text 5"/>
          <p:cNvSpPr/>
          <p:nvPr/>
        </p:nvSpPr>
        <p:spPr>
          <a:xfrm>
            <a:off x="6295311" y="2108597"/>
            <a:ext cx="2039660" cy="254913"/>
          </a:xfrm>
          <a:prstGeom prst="rect">
            <a:avLst/>
          </a:prstGeom>
          <a:noFill/>
          <a:ln/>
        </p:spPr>
        <p:txBody>
          <a:bodyPr wrap="none" lIns="0" tIns="0" rIns="0" bIns="0" rtlCol="0" anchor="t"/>
          <a:lstStyle/>
          <a:p>
            <a:pPr algn="ctr" indent="0" marL="0">
              <a:lnSpc>
                <a:spcPts val="2000"/>
              </a:lnSpc>
              <a:buNone/>
            </a:pPr>
            <a:r>
              <a:rPr lang="en-US" sz="1600" dirty="0">
                <a:solidFill>
                  <a:srgbClr val="BDA189"/>
                </a:solidFill>
                <a:latin typeface="Prata" pitchFamily="34" charset="0"/>
                <a:ea typeface="Prata" pitchFamily="34" charset="-122"/>
                <a:cs typeface="Prata" pitchFamily="34" charset="-120"/>
              </a:rPr>
              <a:t>Average Risk Score</a:t>
            </a:r>
            <a:endParaRPr lang="en-US" sz="1600" dirty="0"/>
          </a:p>
        </p:txBody>
      </p:sp>
      <p:sp>
        <p:nvSpPr>
          <p:cNvPr id="8" name="Text 6"/>
          <p:cNvSpPr/>
          <p:nvPr/>
        </p:nvSpPr>
        <p:spPr>
          <a:xfrm>
            <a:off x="5162312" y="2461379"/>
            <a:ext cx="4305657" cy="261104"/>
          </a:xfrm>
          <a:prstGeom prst="rect">
            <a:avLst/>
          </a:prstGeom>
          <a:noFill/>
          <a:ln/>
        </p:spPr>
        <p:txBody>
          <a:bodyPr wrap="none" lIns="0" tIns="0" rIns="0" bIns="0" rtlCol="0" anchor="t"/>
          <a:lstStyle/>
          <a:p>
            <a:pPr algn="ctr" indent="0" marL="0">
              <a:lnSpc>
                <a:spcPts val="2050"/>
              </a:lnSpc>
              <a:buNone/>
            </a:pPr>
            <a:r>
              <a:rPr lang="en-US" sz="1250" dirty="0">
                <a:solidFill>
                  <a:srgbClr val="BDA189"/>
                </a:solidFill>
                <a:latin typeface="Manrope" pitchFamily="34" charset="0"/>
                <a:ea typeface="Manrope" pitchFamily="34" charset="-122"/>
                <a:cs typeface="Manrope" pitchFamily="34" charset="-120"/>
              </a:rPr>
              <a:t>Moderate risk level across base</a:t>
            </a:r>
            <a:endParaRPr lang="en-US" sz="1250" dirty="0"/>
          </a:p>
        </p:txBody>
      </p:sp>
      <p:sp>
        <p:nvSpPr>
          <p:cNvPr id="9" name="Text 7"/>
          <p:cNvSpPr/>
          <p:nvPr/>
        </p:nvSpPr>
        <p:spPr>
          <a:xfrm>
            <a:off x="9671923" y="1366361"/>
            <a:ext cx="4305657" cy="538401"/>
          </a:xfrm>
          <a:prstGeom prst="rect">
            <a:avLst/>
          </a:prstGeom>
          <a:noFill/>
          <a:ln/>
        </p:spPr>
        <p:txBody>
          <a:bodyPr wrap="none" lIns="0" tIns="0" rIns="0" bIns="0" rtlCol="0" anchor="t"/>
          <a:lstStyle/>
          <a:p>
            <a:pPr algn="ctr" indent="0" marL="0">
              <a:lnSpc>
                <a:spcPts val="4200"/>
              </a:lnSpc>
              <a:buNone/>
            </a:pPr>
            <a:r>
              <a:rPr lang="en-US" sz="4200" dirty="0">
                <a:solidFill>
                  <a:srgbClr val="BDA189"/>
                </a:solidFill>
                <a:latin typeface="Prata" pitchFamily="34" charset="0"/>
                <a:ea typeface="Prata" pitchFamily="34" charset="-122"/>
                <a:cs typeface="Prata" pitchFamily="34" charset="-120"/>
              </a:rPr>
              <a:t>$4.2K</a:t>
            </a:r>
            <a:endParaRPr lang="en-US" sz="4200" dirty="0"/>
          </a:p>
        </p:txBody>
      </p:sp>
      <p:sp>
        <p:nvSpPr>
          <p:cNvPr id="10" name="Text 8"/>
          <p:cNvSpPr/>
          <p:nvPr/>
        </p:nvSpPr>
        <p:spPr>
          <a:xfrm>
            <a:off x="10804922" y="2108597"/>
            <a:ext cx="2039660" cy="254913"/>
          </a:xfrm>
          <a:prstGeom prst="rect">
            <a:avLst/>
          </a:prstGeom>
          <a:noFill/>
          <a:ln/>
        </p:spPr>
        <p:txBody>
          <a:bodyPr wrap="none" lIns="0" tIns="0" rIns="0" bIns="0" rtlCol="0" anchor="t"/>
          <a:lstStyle/>
          <a:p>
            <a:pPr algn="ctr" indent="0" marL="0">
              <a:lnSpc>
                <a:spcPts val="2000"/>
              </a:lnSpc>
              <a:buNone/>
            </a:pPr>
            <a:r>
              <a:rPr lang="en-US" sz="1600" dirty="0">
                <a:solidFill>
                  <a:srgbClr val="BDA189"/>
                </a:solidFill>
                <a:latin typeface="Prata" pitchFamily="34" charset="0"/>
                <a:ea typeface="Prata" pitchFamily="34" charset="-122"/>
                <a:cs typeface="Prata" pitchFamily="34" charset="-120"/>
              </a:rPr>
              <a:t>Avg Credit Balance</a:t>
            </a:r>
            <a:endParaRPr lang="en-US" sz="1600" dirty="0"/>
          </a:p>
        </p:txBody>
      </p:sp>
      <p:sp>
        <p:nvSpPr>
          <p:cNvPr id="11" name="Text 9"/>
          <p:cNvSpPr/>
          <p:nvPr/>
        </p:nvSpPr>
        <p:spPr>
          <a:xfrm>
            <a:off x="9671923" y="2461379"/>
            <a:ext cx="4305657" cy="261104"/>
          </a:xfrm>
          <a:prstGeom prst="rect">
            <a:avLst/>
          </a:prstGeom>
          <a:noFill/>
          <a:ln/>
        </p:spPr>
        <p:txBody>
          <a:bodyPr wrap="none" lIns="0" tIns="0" rIns="0" bIns="0" rtlCol="0" anchor="t"/>
          <a:lstStyle/>
          <a:p>
            <a:pPr algn="ctr" indent="0" marL="0">
              <a:lnSpc>
                <a:spcPts val="2050"/>
              </a:lnSpc>
              <a:buNone/>
            </a:pPr>
            <a:r>
              <a:rPr lang="en-US" sz="1250" dirty="0">
                <a:solidFill>
                  <a:srgbClr val="BDA189"/>
                </a:solidFill>
                <a:latin typeface="Manrope" pitchFamily="34" charset="0"/>
                <a:ea typeface="Manrope" pitchFamily="34" charset="-122"/>
                <a:cs typeface="Manrope" pitchFamily="34" charset="-120"/>
              </a:rPr>
              <a:t>Typical customer credit exposure</a:t>
            </a:r>
            <a:endParaRPr lang="en-US" sz="1250" dirty="0"/>
          </a:p>
        </p:txBody>
      </p:sp>
      <p:sp>
        <p:nvSpPr>
          <p:cNvPr id="12" name="Text 10"/>
          <p:cNvSpPr/>
          <p:nvPr/>
        </p:nvSpPr>
        <p:spPr>
          <a:xfrm>
            <a:off x="652701" y="3069074"/>
            <a:ext cx="3101578" cy="305991"/>
          </a:xfrm>
          <a:prstGeom prst="rect">
            <a:avLst/>
          </a:prstGeom>
          <a:noFill/>
          <a:ln/>
        </p:spPr>
        <p:txBody>
          <a:bodyPr wrap="none" lIns="0" tIns="0" rIns="0" bIns="0" rtlCol="0" anchor="t"/>
          <a:lstStyle/>
          <a:p>
            <a:pPr algn="l" indent="0" marL="0">
              <a:lnSpc>
                <a:spcPts val="2400"/>
              </a:lnSpc>
              <a:buNone/>
            </a:pPr>
            <a:r>
              <a:rPr lang="en-US" sz="1900" dirty="0">
                <a:solidFill>
                  <a:srgbClr val="F2D4BA"/>
                </a:solidFill>
                <a:latin typeface="Prata" pitchFamily="34" charset="0"/>
                <a:ea typeface="Prata" pitchFamily="34" charset="-122"/>
                <a:cs typeface="Prata" pitchFamily="34" charset="-120"/>
              </a:rPr>
              <a:t>Risk Category Distribution</a:t>
            </a:r>
            <a:endParaRPr lang="en-US" sz="1900" dirty="0"/>
          </a:p>
        </p:txBody>
      </p:sp>
      <p:sp>
        <p:nvSpPr>
          <p:cNvPr id="13" name="Text 11"/>
          <p:cNvSpPr/>
          <p:nvPr/>
        </p:nvSpPr>
        <p:spPr>
          <a:xfrm>
            <a:off x="652701" y="3538180"/>
            <a:ext cx="7835741" cy="783312"/>
          </a:xfrm>
          <a:prstGeom prst="rect">
            <a:avLst/>
          </a:prstGeom>
          <a:noFill/>
          <a:ln/>
        </p:spPr>
        <p:txBody>
          <a:bodyPr wrap="square" lIns="0" tIns="0" rIns="0" bIns="0" rtlCol="0" anchor="t"/>
          <a:lstStyle/>
          <a:p>
            <a:pPr algn="l" indent="0" marL="0">
              <a:lnSpc>
                <a:spcPts val="2050"/>
              </a:lnSpc>
              <a:buNone/>
            </a:pPr>
            <a:r>
              <a:rPr lang="en-US" sz="1250" dirty="0">
                <a:solidFill>
                  <a:srgbClr val="BDA189"/>
                </a:solidFill>
                <a:latin typeface="Manrope" pitchFamily="34" charset="0"/>
                <a:ea typeface="Manrope" pitchFamily="34" charset="-122"/>
                <a:cs typeface="Manrope" pitchFamily="34" charset="-120"/>
              </a:rPr>
              <a:t>A large share of customers fall under the </a:t>
            </a:r>
            <a:pPr algn="l" indent="0" marL="0">
              <a:lnSpc>
                <a:spcPts val="2050"/>
              </a:lnSpc>
              <a:buNone/>
            </a:pPr>
            <a:r>
              <a:rPr lang="en-US" sz="1250" b="1" dirty="0">
                <a:solidFill>
                  <a:srgbClr val="84482D"/>
                </a:solidFill>
                <a:latin typeface="Manrope" pitchFamily="34" charset="0"/>
                <a:ea typeface="Manrope" pitchFamily="34" charset="-122"/>
                <a:cs typeface="Manrope" pitchFamily="34" charset="-120"/>
              </a:rPr>
              <a:t>Safe category</a:t>
            </a:r>
            <a:pPr algn="l" indent="0" marL="0">
              <a:lnSpc>
                <a:spcPts val="2050"/>
              </a:lnSpc>
              <a:buNone/>
            </a:pPr>
            <a:r>
              <a:rPr lang="en-US" sz="1250" dirty="0">
                <a:solidFill>
                  <a:srgbClr val="BDA189"/>
                </a:solidFill>
                <a:latin typeface="Manrope" pitchFamily="34" charset="0"/>
                <a:ea typeface="Manrope" pitchFamily="34" charset="-122"/>
                <a:cs typeface="Manrope" pitchFamily="34" charset="-120"/>
              </a:rPr>
              <a:t>, indicating a relatively stable portfolio. The Average Risk Score remains moderate across the customer base, with minor variation between demographic groups.</a:t>
            </a:r>
            <a:endParaRPr lang="en-US" sz="1250" dirty="0"/>
          </a:p>
        </p:txBody>
      </p:sp>
      <p:sp>
        <p:nvSpPr>
          <p:cNvPr id="14" name="Text 12"/>
          <p:cNvSpPr/>
          <p:nvPr/>
        </p:nvSpPr>
        <p:spPr>
          <a:xfrm>
            <a:off x="652701" y="4468297"/>
            <a:ext cx="7835741" cy="522208"/>
          </a:xfrm>
          <a:prstGeom prst="rect">
            <a:avLst/>
          </a:prstGeom>
          <a:noFill/>
          <a:ln/>
        </p:spPr>
        <p:txBody>
          <a:bodyPr wrap="square" lIns="0" tIns="0" rIns="0" bIns="0" rtlCol="0" anchor="t"/>
          <a:lstStyle/>
          <a:p>
            <a:pPr algn="l" indent="0" marL="0">
              <a:lnSpc>
                <a:spcPts val="2050"/>
              </a:lnSpc>
              <a:buNone/>
            </a:pPr>
            <a:r>
              <a:rPr lang="en-US" sz="1250" dirty="0">
                <a:solidFill>
                  <a:srgbClr val="BDA189"/>
                </a:solidFill>
                <a:latin typeface="Manrope" pitchFamily="34" charset="0"/>
                <a:ea typeface="Manrope" pitchFamily="34" charset="-122"/>
                <a:cs typeface="Manrope" pitchFamily="34" charset="-120"/>
              </a:rPr>
              <a:t>A significant trend appears in Credit Card Balance, where most customers hold balances between </a:t>
            </a:r>
            <a:pPr algn="l" indent="0" marL="0">
              <a:lnSpc>
                <a:spcPts val="2050"/>
              </a:lnSpc>
              <a:buNone/>
            </a:pPr>
            <a:r>
              <a:rPr lang="en-US" sz="1250" b="1" dirty="0">
                <a:solidFill>
                  <a:srgbClr val="BDA189"/>
                </a:solidFill>
                <a:latin typeface="Manrope" pitchFamily="34" charset="0"/>
                <a:ea typeface="Manrope" pitchFamily="34" charset="-122"/>
                <a:cs typeface="Manrope" pitchFamily="34" charset="-120"/>
              </a:rPr>
              <a:t>$2,000 and $6,000</a:t>
            </a:r>
            <a:pPr algn="l" indent="0" marL="0">
              <a:lnSpc>
                <a:spcPts val="2050"/>
              </a:lnSpc>
              <a:buNone/>
            </a:pPr>
            <a:r>
              <a:rPr lang="en-US" sz="1250" dirty="0">
                <a:solidFill>
                  <a:srgbClr val="BDA189"/>
                </a:solidFill>
                <a:latin typeface="Manrope" pitchFamily="34" charset="0"/>
                <a:ea typeface="Manrope" pitchFamily="34" charset="-122"/>
                <a:cs typeface="Manrope" pitchFamily="34" charset="-120"/>
              </a:rPr>
              <a:t>, showing a strong middle-range concentration.</a:t>
            </a:r>
            <a:endParaRPr lang="en-US" sz="1250" dirty="0"/>
          </a:p>
        </p:txBody>
      </p:sp>
      <p:pic>
        <p:nvPicPr>
          <p:cNvPr id="15" name="Image 0" descr="preencoded.png">    </p:cNvPr>
          <p:cNvPicPr>
            <a:picLocks noChangeAspect="1"/>
          </p:cNvPicPr>
          <p:nvPr/>
        </p:nvPicPr>
        <p:blipFill>
          <a:blip r:embed="rId1"/>
          <a:stretch>
            <a:fillRect/>
          </a:stretch>
        </p:blipFill>
        <p:spPr>
          <a:xfrm>
            <a:off x="8894207" y="3089434"/>
            <a:ext cx="5091113" cy="50911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8417" y="459581"/>
            <a:ext cx="9056965" cy="522208"/>
          </a:xfrm>
          <a:prstGeom prst="rect">
            <a:avLst/>
          </a:prstGeom>
          <a:noFill/>
          <a:ln/>
        </p:spPr>
        <p:txBody>
          <a:bodyPr wrap="none" lIns="0" tIns="0" rIns="0" bIns="0" rtlCol="0" anchor="t"/>
          <a:lstStyle/>
          <a:p>
            <a:pPr algn="l" indent="0" marL="0">
              <a:lnSpc>
                <a:spcPts val="4100"/>
              </a:lnSpc>
              <a:buNone/>
            </a:pPr>
            <a:r>
              <a:rPr lang="en-US" sz="3250" dirty="0">
                <a:solidFill>
                  <a:srgbClr val="F2D4BA"/>
                </a:solidFill>
                <a:latin typeface="Prata" pitchFamily="34" charset="0"/>
                <a:ea typeface="Prata" pitchFamily="34" charset="-122"/>
                <a:cs typeface="Prata" pitchFamily="34" charset="-120"/>
              </a:rPr>
              <a:t>Customer Risk &amp; Financial Trends by Gender</a:t>
            </a:r>
            <a:endParaRPr lang="en-US" sz="3250" dirty="0"/>
          </a:p>
        </p:txBody>
      </p:sp>
      <p:sp>
        <p:nvSpPr>
          <p:cNvPr id="3" name="Text 1"/>
          <p:cNvSpPr/>
          <p:nvPr/>
        </p:nvSpPr>
        <p:spPr>
          <a:xfrm>
            <a:off x="668417" y="1315998"/>
            <a:ext cx="13293566" cy="267414"/>
          </a:xfrm>
          <a:prstGeom prst="rect">
            <a:avLst/>
          </a:prstGeom>
          <a:noFill/>
          <a:ln/>
        </p:spPr>
        <p:txBody>
          <a:bodyPr wrap="none" lIns="0" tIns="0" rIns="0" bIns="0" rtlCol="0" anchor="t"/>
          <a:lstStyle/>
          <a:p>
            <a:pPr algn="l" indent="0" marL="0">
              <a:lnSpc>
                <a:spcPts val="2100"/>
              </a:lnSpc>
              <a:buNone/>
            </a:pPr>
            <a:r>
              <a:rPr lang="en-US" sz="1300" dirty="0">
                <a:solidFill>
                  <a:srgbClr val="BDA189"/>
                </a:solidFill>
                <a:latin typeface="Manrope" pitchFamily="34" charset="0"/>
                <a:ea typeface="Manrope" pitchFamily="34" charset="-122"/>
                <a:cs typeface="Manrope" pitchFamily="34" charset="-120"/>
              </a:rPr>
              <a:t>When filtering by Gender, the portfolio remains consistent across Male and Female groups, with minimal variation in risk patterns and financial behavior.</a:t>
            </a:r>
            <a:endParaRPr lang="en-US" sz="1300" dirty="0"/>
          </a:p>
        </p:txBody>
      </p:sp>
      <p:sp>
        <p:nvSpPr>
          <p:cNvPr id="4" name="Text 2"/>
          <p:cNvSpPr/>
          <p:nvPr/>
        </p:nvSpPr>
        <p:spPr>
          <a:xfrm>
            <a:off x="1786414" y="2857500"/>
            <a:ext cx="2055614" cy="417790"/>
          </a:xfrm>
          <a:prstGeom prst="rect">
            <a:avLst/>
          </a:prstGeom>
          <a:noFill/>
          <a:ln/>
        </p:spPr>
        <p:txBody>
          <a:bodyPr wrap="none" lIns="0" tIns="0" rIns="0" bIns="0" rtlCol="0" anchor="t"/>
          <a:lstStyle/>
          <a:p>
            <a:pPr algn="ctr" indent="0" marL="0">
              <a:lnSpc>
                <a:spcPts val="3250"/>
              </a:lnSpc>
              <a:buNone/>
            </a:pPr>
            <a:r>
              <a:rPr lang="en-US" sz="3250" dirty="0">
                <a:solidFill>
                  <a:srgbClr val="BDA189"/>
                </a:solidFill>
                <a:latin typeface="Prata" pitchFamily="34" charset="0"/>
                <a:ea typeface="Prata" pitchFamily="34" charset="-122"/>
                <a:cs typeface="Prata" pitchFamily="34" charset="-120"/>
              </a:rPr>
              <a:t>41%</a:t>
            </a:r>
            <a:endParaRPr lang="en-US" sz="3250" dirty="0"/>
          </a:p>
        </p:txBody>
      </p:sp>
      <p:pic>
        <p:nvPicPr>
          <p:cNvPr id="5" name="Image 0" descr="preencoded.png">    </p:cNvPr>
          <p:cNvPicPr>
            <a:picLocks noChangeAspect="1"/>
          </p:cNvPicPr>
          <p:nvPr/>
        </p:nvPicPr>
        <p:blipFill>
          <a:blip r:embed="rId1"/>
          <a:stretch>
            <a:fillRect/>
          </a:stretch>
        </p:blipFill>
        <p:spPr>
          <a:xfrm>
            <a:off x="1560909" y="1813084"/>
            <a:ext cx="2506861" cy="2506861"/>
          </a:xfrm>
          <a:prstGeom prst="rect">
            <a:avLst/>
          </a:prstGeom>
        </p:spPr>
      </p:pic>
      <p:sp>
        <p:nvSpPr>
          <p:cNvPr id="6" name="Text 3"/>
          <p:cNvSpPr/>
          <p:nvPr/>
        </p:nvSpPr>
        <p:spPr>
          <a:xfrm>
            <a:off x="1769864" y="4528661"/>
            <a:ext cx="2089071" cy="261104"/>
          </a:xfrm>
          <a:prstGeom prst="rect">
            <a:avLst/>
          </a:prstGeom>
          <a:noFill/>
          <a:ln/>
        </p:spPr>
        <p:txBody>
          <a:bodyPr wrap="none" lIns="0" tIns="0" rIns="0" bIns="0" rtlCol="0" anchor="t"/>
          <a:lstStyle/>
          <a:p>
            <a:pPr algn="ctr" indent="0" marL="0">
              <a:lnSpc>
                <a:spcPts val="2050"/>
              </a:lnSpc>
              <a:buNone/>
            </a:pPr>
            <a:r>
              <a:rPr lang="en-US" sz="1600" dirty="0">
                <a:solidFill>
                  <a:srgbClr val="BDA189"/>
                </a:solidFill>
                <a:latin typeface="Prata" pitchFamily="34" charset="0"/>
                <a:ea typeface="Prata" pitchFamily="34" charset="-122"/>
                <a:cs typeface="Prata" pitchFamily="34" charset="-120"/>
              </a:rPr>
              <a:t>Male - Safe Category</a:t>
            </a:r>
            <a:endParaRPr lang="en-US" sz="1600" dirty="0"/>
          </a:p>
        </p:txBody>
      </p:sp>
      <p:sp>
        <p:nvSpPr>
          <p:cNvPr id="7" name="Text 4"/>
          <p:cNvSpPr/>
          <p:nvPr/>
        </p:nvSpPr>
        <p:spPr>
          <a:xfrm>
            <a:off x="6287214" y="2857500"/>
            <a:ext cx="2055614" cy="417790"/>
          </a:xfrm>
          <a:prstGeom prst="rect">
            <a:avLst/>
          </a:prstGeom>
          <a:noFill/>
          <a:ln/>
        </p:spPr>
        <p:txBody>
          <a:bodyPr wrap="none" lIns="0" tIns="0" rIns="0" bIns="0" rtlCol="0" anchor="t"/>
          <a:lstStyle/>
          <a:p>
            <a:pPr algn="ctr" indent="0" marL="0">
              <a:lnSpc>
                <a:spcPts val="3250"/>
              </a:lnSpc>
              <a:buNone/>
            </a:pPr>
            <a:r>
              <a:rPr lang="en-US" sz="3250" dirty="0">
                <a:solidFill>
                  <a:srgbClr val="BDA189"/>
                </a:solidFill>
                <a:latin typeface="Prata" pitchFamily="34" charset="0"/>
                <a:ea typeface="Prata" pitchFamily="34" charset="-122"/>
                <a:cs typeface="Prata" pitchFamily="34" charset="-120"/>
              </a:rPr>
              <a:t>40%</a:t>
            </a:r>
            <a:endParaRPr lang="en-US" sz="3250" dirty="0"/>
          </a:p>
        </p:txBody>
      </p:sp>
      <p:pic>
        <p:nvPicPr>
          <p:cNvPr id="8" name="Image 1" descr="preencoded.png">    </p:cNvPr>
          <p:cNvPicPr>
            <a:picLocks noChangeAspect="1"/>
          </p:cNvPicPr>
          <p:nvPr/>
        </p:nvPicPr>
        <p:blipFill>
          <a:blip r:embed="rId2"/>
          <a:stretch>
            <a:fillRect/>
          </a:stretch>
        </p:blipFill>
        <p:spPr>
          <a:xfrm>
            <a:off x="6061710" y="1813084"/>
            <a:ext cx="2506861" cy="2506861"/>
          </a:xfrm>
          <a:prstGeom prst="rect">
            <a:avLst/>
          </a:prstGeom>
        </p:spPr>
      </p:pic>
      <p:sp>
        <p:nvSpPr>
          <p:cNvPr id="9" name="Text 5"/>
          <p:cNvSpPr/>
          <p:nvPr/>
        </p:nvSpPr>
        <p:spPr>
          <a:xfrm>
            <a:off x="6158865" y="4528661"/>
            <a:ext cx="2312670" cy="261104"/>
          </a:xfrm>
          <a:prstGeom prst="rect">
            <a:avLst/>
          </a:prstGeom>
          <a:noFill/>
          <a:ln/>
        </p:spPr>
        <p:txBody>
          <a:bodyPr wrap="none" lIns="0" tIns="0" rIns="0" bIns="0" rtlCol="0" anchor="t"/>
          <a:lstStyle/>
          <a:p>
            <a:pPr algn="ctr" indent="0" marL="0">
              <a:lnSpc>
                <a:spcPts val="2050"/>
              </a:lnSpc>
              <a:buNone/>
            </a:pPr>
            <a:r>
              <a:rPr lang="en-US" sz="1600" dirty="0">
                <a:solidFill>
                  <a:srgbClr val="BDA189"/>
                </a:solidFill>
                <a:latin typeface="Prata" pitchFamily="34" charset="0"/>
                <a:ea typeface="Prata" pitchFamily="34" charset="-122"/>
                <a:cs typeface="Prata" pitchFamily="34" charset="-120"/>
              </a:rPr>
              <a:t>Female - Safe Category</a:t>
            </a:r>
            <a:endParaRPr lang="en-US" sz="1600" dirty="0"/>
          </a:p>
        </p:txBody>
      </p:sp>
      <p:sp>
        <p:nvSpPr>
          <p:cNvPr id="10" name="Text 6"/>
          <p:cNvSpPr/>
          <p:nvPr/>
        </p:nvSpPr>
        <p:spPr>
          <a:xfrm>
            <a:off x="10788015" y="2857500"/>
            <a:ext cx="2055614" cy="417790"/>
          </a:xfrm>
          <a:prstGeom prst="rect">
            <a:avLst/>
          </a:prstGeom>
          <a:noFill/>
          <a:ln/>
        </p:spPr>
        <p:txBody>
          <a:bodyPr wrap="none" lIns="0" tIns="0" rIns="0" bIns="0" rtlCol="0" anchor="t"/>
          <a:lstStyle/>
          <a:p>
            <a:pPr algn="ctr" indent="0" marL="0">
              <a:lnSpc>
                <a:spcPts val="3250"/>
              </a:lnSpc>
              <a:buNone/>
            </a:pPr>
            <a:r>
              <a:rPr lang="en-US" sz="3250" dirty="0">
                <a:solidFill>
                  <a:srgbClr val="BDA189"/>
                </a:solidFill>
                <a:latin typeface="Prata" pitchFamily="34" charset="0"/>
                <a:ea typeface="Prata" pitchFamily="34" charset="-122"/>
                <a:cs typeface="Prata" pitchFamily="34" charset="-120"/>
              </a:rPr>
              <a:t>40.1%</a:t>
            </a:r>
            <a:endParaRPr lang="en-US" sz="3250" dirty="0"/>
          </a:p>
        </p:txBody>
      </p:sp>
      <p:pic>
        <p:nvPicPr>
          <p:cNvPr id="11" name="Image 2" descr="preencoded.png">    </p:cNvPr>
          <p:cNvPicPr>
            <a:picLocks noChangeAspect="1"/>
          </p:cNvPicPr>
          <p:nvPr/>
        </p:nvPicPr>
        <p:blipFill>
          <a:blip r:embed="rId3"/>
          <a:stretch>
            <a:fillRect/>
          </a:stretch>
        </p:blipFill>
        <p:spPr>
          <a:xfrm>
            <a:off x="10562511" y="1813084"/>
            <a:ext cx="2506861" cy="2506861"/>
          </a:xfrm>
          <a:prstGeom prst="rect">
            <a:avLst/>
          </a:prstGeom>
        </p:spPr>
      </p:pic>
      <p:sp>
        <p:nvSpPr>
          <p:cNvPr id="12" name="Text 7"/>
          <p:cNvSpPr/>
          <p:nvPr/>
        </p:nvSpPr>
        <p:spPr>
          <a:xfrm>
            <a:off x="10507147" y="4528661"/>
            <a:ext cx="2617589" cy="261104"/>
          </a:xfrm>
          <a:prstGeom prst="rect">
            <a:avLst/>
          </a:prstGeom>
          <a:noFill/>
          <a:ln/>
        </p:spPr>
        <p:txBody>
          <a:bodyPr wrap="none" lIns="0" tIns="0" rIns="0" bIns="0" rtlCol="0" anchor="t"/>
          <a:lstStyle/>
          <a:p>
            <a:pPr algn="ctr" indent="0" marL="0">
              <a:lnSpc>
                <a:spcPts val="2050"/>
              </a:lnSpc>
              <a:buNone/>
            </a:pPr>
            <a:r>
              <a:rPr lang="en-US" sz="1600" dirty="0">
                <a:solidFill>
                  <a:srgbClr val="BDA189"/>
                </a:solidFill>
                <a:latin typeface="Prata" pitchFamily="34" charset="0"/>
                <a:ea typeface="Prata" pitchFamily="34" charset="-122"/>
                <a:cs typeface="Prata" pitchFamily="34" charset="-120"/>
              </a:rPr>
              <a:t>Combined - Safe Category</a:t>
            </a:r>
            <a:endParaRPr lang="en-US" sz="1600" dirty="0"/>
          </a:p>
        </p:txBody>
      </p:sp>
      <p:sp>
        <p:nvSpPr>
          <p:cNvPr id="13" name="Text 8"/>
          <p:cNvSpPr/>
          <p:nvPr/>
        </p:nvSpPr>
        <p:spPr>
          <a:xfrm>
            <a:off x="668417" y="5040392"/>
            <a:ext cx="3392448" cy="313373"/>
          </a:xfrm>
          <a:prstGeom prst="rect">
            <a:avLst/>
          </a:prstGeom>
          <a:noFill/>
          <a:ln/>
        </p:spPr>
        <p:txBody>
          <a:bodyPr wrap="none" lIns="0" tIns="0" rIns="0" bIns="0" rtlCol="0" anchor="t"/>
          <a:lstStyle/>
          <a:p>
            <a:pPr algn="l" indent="0" marL="0">
              <a:lnSpc>
                <a:spcPts val="2450"/>
              </a:lnSpc>
              <a:buNone/>
            </a:pPr>
            <a:r>
              <a:rPr lang="en-US" sz="1950" dirty="0">
                <a:solidFill>
                  <a:srgbClr val="F2D4BA"/>
                </a:solidFill>
                <a:latin typeface="Prata" pitchFamily="34" charset="0"/>
                <a:ea typeface="Prata" pitchFamily="34" charset="-122"/>
                <a:cs typeface="Prata" pitchFamily="34" charset="-120"/>
              </a:rPr>
              <a:t>Key Findings Across Gender</a:t>
            </a:r>
            <a:endParaRPr lang="en-US" sz="1950" dirty="0"/>
          </a:p>
        </p:txBody>
      </p:sp>
      <p:pic>
        <p:nvPicPr>
          <p:cNvPr id="14" name="Image 3" descr="preencoded.png">    </p:cNvPr>
          <p:cNvPicPr>
            <a:picLocks noChangeAspect="1"/>
          </p:cNvPicPr>
          <p:nvPr/>
        </p:nvPicPr>
        <p:blipFill>
          <a:blip r:embed="rId4"/>
          <a:stretch>
            <a:fillRect/>
          </a:stretch>
        </p:blipFill>
        <p:spPr>
          <a:xfrm>
            <a:off x="668417" y="5604391"/>
            <a:ext cx="4431149" cy="668417"/>
          </a:xfrm>
          <a:prstGeom prst="rect">
            <a:avLst/>
          </a:prstGeom>
        </p:spPr>
      </p:pic>
      <p:sp>
        <p:nvSpPr>
          <p:cNvPr id="15" name="Text 9"/>
          <p:cNvSpPr/>
          <p:nvPr/>
        </p:nvSpPr>
        <p:spPr>
          <a:xfrm>
            <a:off x="835462" y="6439852"/>
            <a:ext cx="2093833" cy="261104"/>
          </a:xfrm>
          <a:prstGeom prst="rect">
            <a:avLst/>
          </a:prstGeom>
          <a:noFill/>
          <a:ln/>
        </p:spPr>
        <p:txBody>
          <a:bodyPr wrap="none" lIns="0" tIns="0" rIns="0" bIns="0" rtlCol="0" anchor="t"/>
          <a:lstStyle/>
          <a:p>
            <a:pPr algn="l" indent="0" marL="0">
              <a:lnSpc>
                <a:spcPts val="2050"/>
              </a:lnSpc>
              <a:buNone/>
            </a:pPr>
            <a:r>
              <a:rPr lang="en-US" sz="1600" dirty="0">
                <a:solidFill>
                  <a:srgbClr val="BDA189"/>
                </a:solidFill>
                <a:latin typeface="Prata" pitchFamily="34" charset="0"/>
                <a:ea typeface="Prata" pitchFamily="34" charset="-122"/>
                <a:cs typeface="Prata" pitchFamily="34" charset="-120"/>
              </a:rPr>
              <a:t>Income Band vs Risk</a:t>
            </a:r>
            <a:endParaRPr lang="en-US" sz="1600" dirty="0"/>
          </a:p>
        </p:txBody>
      </p:sp>
      <p:sp>
        <p:nvSpPr>
          <p:cNvPr id="16" name="Text 10"/>
          <p:cNvSpPr/>
          <p:nvPr/>
        </p:nvSpPr>
        <p:spPr>
          <a:xfrm>
            <a:off x="835462" y="6801207"/>
            <a:ext cx="4097060" cy="802243"/>
          </a:xfrm>
          <a:prstGeom prst="rect">
            <a:avLst/>
          </a:prstGeom>
          <a:noFill/>
          <a:ln/>
        </p:spPr>
        <p:txBody>
          <a:bodyPr wrap="square" lIns="0" tIns="0" rIns="0" bIns="0" rtlCol="0" anchor="t"/>
          <a:lstStyle/>
          <a:p>
            <a:pPr algn="l" indent="0" marL="0">
              <a:lnSpc>
                <a:spcPts val="2100"/>
              </a:lnSpc>
              <a:buNone/>
            </a:pPr>
            <a:r>
              <a:rPr lang="en-US" sz="1300" dirty="0">
                <a:solidFill>
                  <a:srgbClr val="BDA189"/>
                </a:solidFill>
                <a:latin typeface="Manrope" pitchFamily="34" charset="0"/>
                <a:ea typeface="Manrope" pitchFamily="34" charset="-122"/>
                <a:cs typeface="Manrope" pitchFamily="34" charset="-120"/>
              </a:rPr>
              <a:t>Higher income → Higher Risk pattern consistent for both genders. Lower income → Lower Risk across the board.</a:t>
            </a:r>
            <a:endParaRPr lang="en-US" sz="1300" dirty="0"/>
          </a:p>
        </p:txBody>
      </p:sp>
      <p:pic>
        <p:nvPicPr>
          <p:cNvPr id="17" name="Image 4" descr="preencoded.png">    </p:cNvPr>
          <p:cNvPicPr>
            <a:picLocks noChangeAspect="1"/>
          </p:cNvPicPr>
          <p:nvPr/>
        </p:nvPicPr>
        <p:blipFill>
          <a:blip r:embed="rId5"/>
          <a:stretch>
            <a:fillRect/>
          </a:stretch>
        </p:blipFill>
        <p:spPr>
          <a:xfrm>
            <a:off x="5099566" y="5604391"/>
            <a:ext cx="4431149" cy="668417"/>
          </a:xfrm>
          <a:prstGeom prst="rect">
            <a:avLst/>
          </a:prstGeom>
        </p:spPr>
      </p:pic>
      <p:sp>
        <p:nvSpPr>
          <p:cNvPr id="18" name="Text 11"/>
          <p:cNvSpPr/>
          <p:nvPr/>
        </p:nvSpPr>
        <p:spPr>
          <a:xfrm>
            <a:off x="5266611" y="6439852"/>
            <a:ext cx="2089071" cy="261104"/>
          </a:xfrm>
          <a:prstGeom prst="rect">
            <a:avLst/>
          </a:prstGeom>
          <a:noFill/>
          <a:ln/>
        </p:spPr>
        <p:txBody>
          <a:bodyPr wrap="none" lIns="0" tIns="0" rIns="0" bIns="0" rtlCol="0" anchor="t"/>
          <a:lstStyle/>
          <a:p>
            <a:pPr algn="l" indent="0" marL="0">
              <a:lnSpc>
                <a:spcPts val="2050"/>
              </a:lnSpc>
              <a:buNone/>
            </a:pPr>
            <a:r>
              <a:rPr lang="en-US" sz="1600" dirty="0">
                <a:solidFill>
                  <a:srgbClr val="BDA189"/>
                </a:solidFill>
                <a:latin typeface="Prata" pitchFamily="34" charset="0"/>
                <a:ea typeface="Prata" pitchFamily="34" charset="-122"/>
                <a:cs typeface="Prata" pitchFamily="34" charset="-120"/>
              </a:rPr>
              <a:t>Occupation Impact</a:t>
            </a:r>
            <a:endParaRPr lang="en-US" sz="1600" dirty="0"/>
          </a:p>
        </p:txBody>
      </p:sp>
      <p:sp>
        <p:nvSpPr>
          <p:cNvPr id="19" name="Text 12"/>
          <p:cNvSpPr/>
          <p:nvPr/>
        </p:nvSpPr>
        <p:spPr>
          <a:xfrm>
            <a:off x="5266611" y="6801207"/>
            <a:ext cx="4097060" cy="802243"/>
          </a:xfrm>
          <a:prstGeom prst="rect">
            <a:avLst/>
          </a:prstGeom>
          <a:noFill/>
          <a:ln/>
        </p:spPr>
        <p:txBody>
          <a:bodyPr wrap="square" lIns="0" tIns="0" rIns="0" bIns="0" rtlCol="0" anchor="t"/>
          <a:lstStyle/>
          <a:p>
            <a:pPr algn="l" indent="0" marL="0">
              <a:lnSpc>
                <a:spcPts val="2100"/>
              </a:lnSpc>
              <a:buNone/>
            </a:pPr>
            <a:r>
              <a:rPr lang="en-US" sz="1300" dirty="0">
                <a:solidFill>
                  <a:srgbClr val="BDA189"/>
                </a:solidFill>
                <a:latin typeface="Manrope" pitchFamily="34" charset="0"/>
                <a:ea typeface="Manrope" pitchFamily="34" charset="-122"/>
                <a:cs typeface="Manrope" pitchFamily="34" charset="-120"/>
              </a:rPr>
              <a:t>Professional roles (Senior Analyst, Financial Analyst, Software roles) show similar high-risk patterns for both genders.</a:t>
            </a:r>
            <a:endParaRPr lang="en-US" sz="1300" dirty="0"/>
          </a:p>
        </p:txBody>
      </p:sp>
      <p:pic>
        <p:nvPicPr>
          <p:cNvPr id="20" name="Image 5" descr="preencoded.png">    </p:cNvPr>
          <p:cNvPicPr>
            <a:picLocks noChangeAspect="1"/>
          </p:cNvPicPr>
          <p:nvPr/>
        </p:nvPicPr>
        <p:blipFill>
          <a:blip r:embed="rId6"/>
          <a:stretch>
            <a:fillRect/>
          </a:stretch>
        </p:blipFill>
        <p:spPr>
          <a:xfrm>
            <a:off x="9530715" y="5604391"/>
            <a:ext cx="4431149" cy="668417"/>
          </a:xfrm>
          <a:prstGeom prst="rect">
            <a:avLst/>
          </a:prstGeom>
        </p:spPr>
      </p:pic>
      <p:sp>
        <p:nvSpPr>
          <p:cNvPr id="21" name="Text 13"/>
          <p:cNvSpPr/>
          <p:nvPr/>
        </p:nvSpPr>
        <p:spPr>
          <a:xfrm>
            <a:off x="9697760" y="6439852"/>
            <a:ext cx="2283619" cy="261104"/>
          </a:xfrm>
          <a:prstGeom prst="rect">
            <a:avLst/>
          </a:prstGeom>
          <a:noFill/>
          <a:ln/>
        </p:spPr>
        <p:txBody>
          <a:bodyPr wrap="none" lIns="0" tIns="0" rIns="0" bIns="0" rtlCol="0" anchor="t"/>
          <a:lstStyle/>
          <a:p>
            <a:pPr algn="l" indent="0" marL="0">
              <a:lnSpc>
                <a:spcPts val="2050"/>
              </a:lnSpc>
              <a:buNone/>
            </a:pPr>
            <a:r>
              <a:rPr lang="en-US" sz="1600" dirty="0">
                <a:solidFill>
                  <a:srgbClr val="BDA189"/>
                </a:solidFill>
                <a:latin typeface="Prata" pitchFamily="34" charset="0"/>
                <a:ea typeface="Prata" pitchFamily="34" charset="-122"/>
                <a:cs typeface="Prata" pitchFamily="34" charset="-120"/>
              </a:rPr>
              <a:t>Credit Balance Pattern</a:t>
            </a:r>
            <a:endParaRPr lang="en-US" sz="1600" dirty="0"/>
          </a:p>
        </p:txBody>
      </p:sp>
      <p:sp>
        <p:nvSpPr>
          <p:cNvPr id="22" name="Text 14"/>
          <p:cNvSpPr/>
          <p:nvPr/>
        </p:nvSpPr>
        <p:spPr>
          <a:xfrm>
            <a:off x="9697760" y="6801207"/>
            <a:ext cx="4097060" cy="534829"/>
          </a:xfrm>
          <a:prstGeom prst="rect">
            <a:avLst/>
          </a:prstGeom>
          <a:noFill/>
          <a:ln/>
        </p:spPr>
        <p:txBody>
          <a:bodyPr wrap="square" lIns="0" tIns="0" rIns="0" bIns="0" rtlCol="0" anchor="t"/>
          <a:lstStyle/>
          <a:p>
            <a:pPr algn="l" indent="0" marL="0">
              <a:lnSpc>
                <a:spcPts val="2100"/>
              </a:lnSpc>
              <a:buNone/>
            </a:pPr>
            <a:r>
              <a:rPr lang="en-US" sz="1300" dirty="0">
                <a:solidFill>
                  <a:srgbClr val="BDA189"/>
                </a:solidFill>
                <a:latin typeface="Manrope" pitchFamily="34" charset="0"/>
                <a:ea typeface="Manrope" pitchFamily="34" charset="-122"/>
                <a:cs typeface="Manrope" pitchFamily="34" charset="-120"/>
              </a:rPr>
              <a:t>Most users across both genders hold balances in the 2K–6K range, with very few above 10K.</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0203" y="727591"/>
            <a:ext cx="7712631" cy="523518"/>
          </a:xfrm>
          <a:prstGeom prst="rect">
            <a:avLst/>
          </a:prstGeom>
          <a:noFill/>
          <a:ln/>
        </p:spPr>
        <p:txBody>
          <a:bodyPr wrap="none" lIns="0" tIns="0" rIns="0" bIns="0" rtlCol="0" anchor="t"/>
          <a:lstStyle/>
          <a:p>
            <a:pPr algn="l" indent="0" marL="0">
              <a:lnSpc>
                <a:spcPts val="4100"/>
              </a:lnSpc>
              <a:buNone/>
            </a:pPr>
            <a:r>
              <a:rPr lang="en-US" sz="3250" dirty="0">
                <a:solidFill>
                  <a:srgbClr val="F2D4BA"/>
                </a:solidFill>
                <a:latin typeface="Prata" pitchFamily="34" charset="0"/>
                <a:ea typeface="Prata" pitchFamily="34" charset="-122"/>
                <a:cs typeface="Prata" pitchFamily="34" charset="-120"/>
              </a:rPr>
              <a:t>Behavioral &amp; Risk Trends by Age Band</a:t>
            </a:r>
            <a:endParaRPr lang="en-US" sz="3250" dirty="0"/>
          </a:p>
        </p:txBody>
      </p:sp>
      <p:sp>
        <p:nvSpPr>
          <p:cNvPr id="3" name="Text 1"/>
          <p:cNvSpPr/>
          <p:nvPr/>
        </p:nvSpPr>
        <p:spPr>
          <a:xfrm>
            <a:off x="670203" y="1586151"/>
            <a:ext cx="13289994" cy="268010"/>
          </a:xfrm>
          <a:prstGeom prst="rect">
            <a:avLst/>
          </a:prstGeom>
          <a:noFill/>
          <a:ln/>
        </p:spPr>
        <p:txBody>
          <a:bodyPr wrap="none" lIns="0" tIns="0" rIns="0" bIns="0" rtlCol="0" anchor="t"/>
          <a:lstStyle/>
          <a:p>
            <a:pPr algn="l" indent="0" marL="0">
              <a:lnSpc>
                <a:spcPts val="2100"/>
              </a:lnSpc>
              <a:buNone/>
            </a:pPr>
            <a:r>
              <a:rPr lang="en-US" sz="1300" dirty="0">
                <a:solidFill>
                  <a:srgbClr val="BDA189"/>
                </a:solidFill>
                <a:latin typeface="Manrope" pitchFamily="34" charset="0"/>
                <a:ea typeface="Manrope" pitchFamily="34" charset="-122"/>
                <a:cs typeface="Manrope" pitchFamily="34" charset="-120"/>
              </a:rPr>
              <a:t>Age analysis reveals consistent patterns across all age groups, with the Safe category dominating and credit card balances clustering in the 2K–6K range regardless of age.</a:t>
            </a:r>
            <a:endParaRPr lang="en-US" sz="1300" dirty="0"/>
          </a:p>
        </p:txBody>
      </p:sp>
      <p:sp>
        <p:nvSpPr>
          <p:cNvPr id="4" name="Shape 2"/>
          <p:cNvSpPr/>
          <p:nvPr/>
        </p:nvSpPr>
        <p:spPr>
          <a:xfrm>
            <a:off x="7303770" y="2042636"/>
            <a:ext cx="22860" cy="5002768"/>
          </a:xfrm>
          <a:prstGeom prst="roundRect">
            <a:avLst>
              <a:gd name="adj" fmla="val 109948"/>
            </a:avLst>
          </a:prstGeom>
          <a:solidFill>
            <a:srgbClr val="595B5E"/>
          </a:solidFill>
          <a:ln/>
        </p:spPr>
      </p:sp>
      <p:sp>
        <p:nvSpPr>
          <p:cNvPr id="5" name="Shape 3"/>
          <p:cNvSpPr/>
          <p:nvPr/>
        </p:nvSpPr>
        <p:spPr>
          <a:xfrm>
            <a:off x="6647021" y="2219682"/>
            <a:ext cx="502563" cy="22860"/>
          </a:xfrm>
          <a:prstGeom prst="roundRect">
            <a:avLst>
              <a:gd name="adj" fmla="val 109948"/>
            </a:avLst>
          </a:prstGeom>
          <a:solidFill>
            <a:srgbClr val="595B5E"/>
          </a:solidFill>
          <a:ln/>
        </p:spPr>
      </p:sp>
      <p:sp>
        <p:nvSpPr>
          <p:cNvPr id="6" name="Shape 4"/>
          <p:cNvSpPr/>
          <p:nvPr/>
        </p:nvSpPr>
        <p:spPr>
          <a:xfrm>
            <a:off x="7126724" y="2042636"/>
            <a:ext cx="376952" cy="376952"/>
          </a:xfrm>
          <a:prstGeom prst="roundRect">
            <a:avLst>
              <a:gd name="adj" fmla="val 6668"/>
            </a:avLst>
          </a:prstGeom>
          <a:solidFill>
            <a:srgbClr val="404245"/>
          </a:solidFill>
          <a:ln/>
        </p:spPr>
      </p:sp>
      <p:sp>
        <p:nvSpPr>
          <p:cNvPr id="7" name="Text 5"/>
          <p:cNvSpPr/>
          <p:nvPr/>
        </p:nvSpPr>
        <p:spPr>
          <a:xfrm>
            <a:off x="7189589" y="2074069"/>
            <a:ext cx="251222" cy="314087"/>
          </a:xfrm>
          <a:prstGeom prst="rect">
            <a:avLst/>
          </a:prstGeom>
          <a:noFill/>
          <a:ln/>
        </p:spPr>
        <p:txBody>
          <a:bodyPr wrap="none" lIns="0" tIns="0" rIns="0" bIns="0" rtlCol="0" anchor="t"/>
          <a:lstStyle/>
          <a:p>
            <a:pPr algn="ctr" indent="0" marL="0">
              <a:lnSpc>
                <a:spcPts val="1950"/>
              </a:lnSpc>
              <a:buNone/>
            </a:pPr>
            <a:r>
              <a:rPr lang="en-US" sz="1950" dirty="0">
                <a:solidFill>
                  <a:srgbClr val="FFFFFF"/>
                </a:solidFill>
                <a:latin typeface="Prata" pitchFamily="34" charset="0"/>
                <a:ea typeface="Prata" pitchFamily="34" charset="-122"/>
                <a:cs typeface="Prata" pitchFamily="34" charset="-120"/>
              </a:rPr>
              <a:t>1</a:t>
            </a:r>
            <a:endParaRPr lang="en-US" sz="1950" dirty="0"/>
          </a:p>
        </p:txBody>
      </p:sp>
      <p:sp>
        <p:nvSpPr>
          <p:cNvPr id="8" name="Text 6"/>
          <p:cNvSpPr/>
          <p:nvPr/>
        </p:nvSpPr>
        <p:spPr>
          <a:xfrm>
            <a:off x="4383048" y="2100143"/>
            <a:ext cx="2094428" cy="261699"/>
          </a:xfrm>
          <a:prstGeom prst="rect">
            <a:avLst/>
          </a:prstGeom>
          <a:noFill/>
          <a:ln/>
        </p:spPr>
        <p:txBody>
          <a:bodyPr wrap="none" lIns="0" tIns="0" rIns="0" bIns="0" rtlCol="0" anchor="t"/>
          <a:lstStyle/>
          <a:p>
            <a:pPr algn="r" indent="0" marL="0">
              <a:lnSpc>
                <a:spcPts val="2050"/>
              </a:lnSpc>
              <a:buNone/>
            </a:pPr>
            <a:r>
              <a:rPr lang="en-US" sz="1600" dirty="0">
                <a:solidFill>
                  <a:srgbClr val="BDA189"/>
                </a:solidFill>
                <a:latin typeface="Prata" pitchFamily="34" charset="0"/>
                <a:ea typeface="Prata" pitchFamily="34" charset="-122"/>
                <a:cs typeface="Prata" pitchFamily="34" charset="-120"/>
              </a:rPr>
              <a:t>Age 18–25</a:t>
            </a:r>
            <a:endParaRPr lang="en-US" sz="1600" dirty="0"/>
          </a:p>
        </p:txBody>
      </p:sp>
      <p:sp>
        <p:nvSpPr>
          <p:cNvPr id="9" name="Text 7"/>
          <p:cNvSpPr/>
          <p:nvPr/>
        </p:nvSpPr>
        <p:spPr>
          <a:xfrm>
            <a:off x="670203" y="2462332"/>
            <a:ext cx="5807273" cy="268010"/>
          </a:xfrm>
          <a:prstGeom prst="rect">
            <a:avLst/>
          </a:prstGeom>
          <a:noFill/>
          <a:ln/>
        </p:spPr>
        <p:txBody>
          <a:bodyPr wrap="none" lIns="0" tIns="0" rIns="0" bIns="0" rtlCol="0" anchor="t"/>
          <a:lstStyle/>
          <a:p>
            <a:pPr algn="r" indent="0" marL="0">
              <a:lnSpc>
                <a:spcPts val="2100"/>
              </a:lnSpc>
              <a:buNone/>
            </a:pPr>
            <a:r>
              <a:rPr lang="en-US" sz="1300" b="1" dirty="0">
                <a:solidFill>
                  <a:srgbClr val="BDA189"/>
                </a:solidFill>
                <a:latin typeface="Manrope" pitchFamily="34" charset="0"/>
                <a:ea typeface="Manrope" pitchFamily="34" charset="-122"/>
                <a:cs typeface="Manrope" pitchFamily="34" charset="-120"/>
              </a:rPr>
              <a:t>Safe: 38.08%</a:t>
            </a:r>
            <a:endParaRPr lang="en-US" sz="1300" dirty="0"/>
          </a:p>
        </p:txBody>
      </p:sp>
      <p:sp>
        <p:nvSpPr>
          <p:cNvPr id="10" name="Text 8"/>
          <p:cNvSpPr/>
          <p:nvPr/>
        </p:nvSpPr>
        <p:spPr>
          <a:xfrm>
            <a:off x="670203" y="2830830"/>
            <a:ext cx="5807273" cy="536019"/>
          </a:xfrm>
          <a:prstGeom prst="rect">
            <a:avLst/>
          </a:prstGeom>
          <a:noFill/>
          <a:ln/>
        </p:spPr>
        <p:txBody>
          <a:bodyPr wrap="square" lIns="0" tIns="0" rIns="0" bIns="0" rtlCol="0" anchor="t"/>
          <a:lstStyle/>
          <a:p>
            <a:pPr algn="r" indent="0" marL="0">
              <a:lnSpc>
                <a:spcPts val="2100"/>
              </a:lnSpc>
              <a:buNone/>
            </a:pPr>
            <a:r>
              <a:rPr lang="en-US" sz="1300" dirty="0">
                <a:solidFill>
                  <a:srgbClr val="BDA189"/>
                </a:solidFill>
                <a:latin typeface="Manrope" pitchFamily="34" charset="0"/>
                <a:ea typeface="Manrope" pitchFamily="34" charset="-122"/>
                <a:cs typeface="Manrope" pitchFamily="34" charset="-120"/>
              </a:rPr>
              <a:t>High Income Band shows higher risk. Professional &amp; Other occupations show high risk scores.</a:t>
            </a:r>
            <a:endParaRPr lang="en-US" sz="1300" dirty="0"/>
          </a:p>
        </p:txBody>
      </p:sp>
      <p:sp>
        <p:nvSpPr>
          <p:cNvPr id="11" name="Shape 9"/>
          <p:cNvSpPr/>
          <p:nvPr/>
        </p:nvSpPr>
        <p:spPr>
          <a:xfrm>
            <a:off x="7480816" y="3224927"/>
            <a:ext cx="502563" cy="22860"/>
          </a:xfrm>
          <a:prstGeom prst="roundRect">
            <a:avLst>
              <a:gd name="adj" fmla="val 109948"/>
            </a:avLst>
          </a:prstGeom>
          <a:solidFill>
            <a:srgbClr val="595B5E"/>
          </a:solidFill>
          <a:ln/>
        </p:spPr>
      </p:sp>
      <p:sp>
        <p:nvSpPr>
          <p:cNvPr id="12" name="Shape 10"/>
          <p:cNvSpPr/>
          <p:nvPr/>
        </p:nvSpPr>
        <p:spPr>
          <a:xfrm>
            <a:off x="7126724" y="3047881"/>
            <a:ext cx="376952" cy="376952"/>
          </a:xfrm>
          <a:prstGeom prst="roundRect">
            <a:avLst>
              <a:gd name="adj" fmla="val 6668"/>
            </a:avLst>
          </a:prstGeom>
          <a:solidFill>
            <a:srgbClr val="404245"/>
          </a:solidFill>
          <a:ln/>
        </p:spPr>
      </p:sp>
      <p:sp>
        <p:nvSpPr>
          <p:cNvPr id="13" name="Text 11"/>
          <p:cNvSpPr/>
          <p:nvPr/>
        </p:nvSpPr>
        <p:spPr>
          <a:xfrm>
            <a:off x="7189589" y="3079313"/>
            <a:ext cx="251222" cy="314087"/>
          </a:xfrm>
          <a:prstGeom prst="rect">
            <a:avLst/>
          </a:prstGeom>
          <a:noFill/>
          <a:ln/>
        </p:spPr>
        <p:txBody>
          <a:bodyPr wrap="none" lIns="0" tIns="0" rIns="0" bIns="0" rtlCol="0" anchor="t"/>
          <a:lstStyle/>
          <a:p>
            <a:pPr algn="ctr" indent="0" marL="0">
              <a:lnSpc>
                <a:spcPts val="1950"/>
              </a:lnSpc>
              <a:buNone/>
            </a:pPr>
            <a:r>
              <a:rPr lang="en-US" sz="1950" dirty="0">
                <a:solidFill>
                  <a:srgbClr val="FFFFFF"/>
                </a:solidFill>
                <a:latin typeface="Prata" pitchFamily="34" charset="0"/>
                <a:ea typeface="Prata" pitchFamily="34" charset="-122"/>
                <a:cs typeface="Prata" pitchFamily="34" charset="-120"/>
              </a:rPr>
              <a:t>2</a:t>
            </a:r>
            <a:endParaRPr lang="en-US" sz="1950" dirty="0"/>
          </a:p>
        </p:txBody>
      </p:sp>
      <p:sp>
        <p:nvSpPr>
          <p:cNvPr id="14" name="Text 12"/>
          <p:cNvSpPr/>
          <p:nvPr/>
        </p:nvSpPr>
        <p:spPr>
          <a:xfrm>
            <a:off x="8152924" y="3105388"/>
            <a:ext cx="2094428" cy="261699"/>
          </a:xfrm>
          <a:prstGeom prst="rect">
            <a:avLst/>
          </a:prstGeom>
          <a:noFill/>
          <a:ln/>
        </p:spPr>
        <p:txBody>
          <a:bodyPr wrap="none" lIns="0" tIns="0" rIns="0" bIns="0" rtlCol="0" anchor="t"/>
          <a:lstStyle/>
          <a:p>
            <a:pPr algn="l" indent="0" marL="0">
              <a:lnSpc>
                <a:spcPts val="2050"/>
              </a:lnSpc>
              <a:buNone/>
            </a:pPr>
            <a:r>
              <a:rPr lang="en-US" sz="1600" dirty="0">
                <a:solidFill>
                  <a:srgbClr val="BDA189"/>
                </a:solidFill>
                <a:latin typeface="Prata" pitchFamily="34" charset="0"/>
                <a:ea typeface="Prata" pitchFamily="34" charset="-122"/>
                <a:cs typeface="Prata" pitchFamily="34" charset="-120"/>
              </a:rPr>
              <a:t>Age 26–35</a:t>
            </a:r>
            <a:endParaRPr lang="en-US" sz="1600" dirty="0"/>
          </a:p>
        </p:txBody>
      </p:sp>
      <p:sp>
        <p:nvSpPr>
          <p:cNvPr id="15" name="Text 13"/>
          <p:cNvSpPr/>
          <p:nvPr/>
        </p:nvSpPr>
        <p:spPr>
          <a:xfrm>
            <a:off x="8152924" y="3467576"/>
            <a:ext cx="5807273" cy="268010"/>
          </a:xfrm>
          <a:prstGeom prst="rect">
            <a:avLst/>
          </a:prstGeom>
          <a:noFill/>
          <a:ln/>
        </p:spPr>
        <p:txBody>
          <a:bodyPr wrap="none" lIns="0" tIns="0" rIns="0" bIns="0" rtlCol="0" anchor="t"/>
          <a:lstStyle/>
          <a:p>
            <a:pPr algn="l" indent="0" marL="0">
              <a:lnSpc>
                <a:spcPts val="2100"/>
              </a:lnSpc>
              <a:buNone/>
            </a:pPr>
            <a:r>
              <a:rPr lang="en-US" sz="1300" b="1" dirty="0">
                <a:solidFill>
                  <a:srgbClr val="BDA189"/>
                </a:solidFill>
                <a:latin typeface="Manrope" pitchFamily="34" charset="0"/>
                <a:ea typeface="Manrope" pitchFamily="34" charset="-122"/>
                <a:cs typeface="Manrope" pitchFamily="34" charset="-120"/>
              </a:rPr>
              <a:t>Safe: 40%</a:t>
            </a:r>
            <a:endParaRPr lang="en-US" sz="1300" dirty="0"/>
          </a:p>
        </p:txBody>
      </p:sp>
      <p:sp>
        <p:nvSpPr>
          <p:cNvPr id="16" name="Text 14"/>
          <p:cNvSpPr/>
          <p:nvPr/>
        </p:nvSpPr>
        <p:spPr>
          <a:xfrm>
            <a:off x="8152924" y="3836075"/>
            <a:ext cx="5807273" cy="536019"/>
          </a:xfrm>
          <a:prstGeom prst="rect">
            <a:avLst/>
          </a:prstGeom>
          <a:noFill/>
          <a:ln/>
        </p:spPr>
        <p:txBody>
          <a:bodyPr wrap="square" lIns="0" tIns="0" rIns="0" bIns="0" rtlCol="0" anchor="t"/>
          <a:lstStyle/>
          <a:p>
            <a:pPr algn="l" indent="0" marL="0">
              <a:lnSpc>
                <a:spcPts val="2100"/>
              </a:lnSpc>
              <a:buNone/>
            </a:pPr>
            <a:r>
              <a:rPr lang="en-US" sz="1300" dirty="0">
                <a:solidFill>
                  <a:srgbClr val="BDA189"/>
                </a:solidFill>
                <a:latin typeface="Manrope" pitchFamily="34" charset="0"/>
                <a:ea typeface="Manrope" pitchFamily="34" charset="-122"/>
                <a:cs typeface="Manrope" pitchFamily="34" charset="-120"/>
              </a:rPr>
              <a:t>Slight increase in safety. High income again shows higher risk. Similar occupation patterns.</a:t>
            </a:r>
            <a:endParaRPr lang="en-US" sz="1300" dirty="0"/>
          </a:p>
        </p:txBody>
      </p:sp>
      <p:sp>
        <p:nvSpPr>
          <p:cNvPr id="17" name="Shape 15"/>
          <p:cNvSpPr/>
          <p:nvPr/>
        </p:nvSpPr>
        <p:spPr>
          <a:xfrm>
            <a:off x="6647021" y="4091345"/>
            <a:ext cx="502563" cy="22860"/>
          </a:xfrm>
          <a:prstGeom prst="roundRect">
            <a:avLst>
              <a:gd name="adj" fmla="val 109948"/>
            </a:avLst>
          </a:prstGeom>
          <a:solidFill>
            <a:srgbClr val="595B5E"/>
          </a:solidFill>
          <a:ln/>
        </p:spPr>
      </p:sp>
      <p:sp>
        <p:nvSpPr>
          <p:cNvPr id="18" name="Shape 16"/>
          <p:cNvSpPr/>
          <p:nvPr/>
        </p:nvSpPr>
        <p:spPr>
          <a:xfrm>
            <a:off x="7126724" y="3914299"/>
            <a:ext cx="376952" cy="376952"/>
          </a:xfrm>
          <a:prstGeom prst="roundRect">
            <a:avLst>
              <a:gd name="adj" fmla="val 6668"/>
            </a:avLst>
          </a:prstGeom>
          <a:solidFill>
            <a:srgbClr val="404245"/>
          </a:solidFill>
          <a:ln/>
        </p:spPr>
      </p:sp>
      <p:sp>
        <p:nvSpPr>
          <p:cNvPr id="19" name="Text 17"/>
          <p:cNvSpPr/>
          <p:nvPr/>
        </p:nvSpPr>
        <p:spPr>
          <a:xfrm>
            <a:off x="7189589" y="3945731"/>
            <a:ext cx="251222" cy="314087"/>
          </a:xfrm>
          <a:prstGeom prst="rect">
            <a:avLst/>
          </a:prstGeom>
          <a:noFill/>
          <a:ln/>
        </p:spPr>
        <p:txBody>
          <a:bodyPr wrap="none" lIns="0" tIns="0" rIns="0" bIns="0" rtlCol="0" anchor="t"/>
          <a:lstStyle/>
          <a:p>
            <a:pPr algn="ctr" indent="0" marL="0">
              <a:lnSpc>
                <a:spcPts val="1950"/>
              </a:lnSpc>
              <a:buNone/>
            </a:pPr>
            <a:r>
              <a:rPr lang="en-US" sz="1950" dirty="0">
                <a:solidFill>
                  <a:srgbClr val="FFFFFF"/>
                </a:solidFill>
                <a:latin typeface="Prata" pitchFamily="34" charset="0"/>
                <a:ea typeface="Prata" pitchFamily="34" charset="-122"/>
                <a:cs typeface="Prata" pitchFamily="34" charset="-120"/>
              </a:rPr>
              <a:t>3</a:t>
            </a:r>
            <a:endParaRPr lang="en-US" sz="1950" dirty="0"/>
          </a:p>
        </p:txBody>
      </p:sp>
      <p:sp>
        <p:nvSpPr>
          <p:cNvPr id="20" name="Text 18"/>
          <p:cNvSpPr/>
          <p:nvPr/>
        </p:nvSpPr>
        <p:spPr>
          <a:xfrm>
            <a:off x="4383048" y="3971806"/>
            <a:ext cx="2094428" cy="261699"/>
          </a:xfrm>
          <a:prstGeom prst="rect">
            <a:avLst/>
          </a:prstGeom>
          <a:noFill/>
          <a:ln/>
        </p:spPr>
        <p:txBody>
          <a:bodyPr wrap="none" lIns="0" tIns="0" rIns="0" bIns="0" rtlCol="0" anchor="t"/>
          <a:lstStyle/>
          <a:p>
            <a:pPr algn="r" indent="0" marL="0">
              <a:lnSpc>
                <a:spcPts val="2050"/>
              </a:lnSpc>
              <a:buNone/>
            </a:pPr>
            <a:r>
              <a:rPr lang="en-US" sz="1600" dirty="0">
                <a:solidFill>
                  <a:srgbClr val="BDA189"/>
                </a:solidFill>
                <a:latin typeface="Prata" pitchFamily="34" charset="0"/>
                <a:ea typeface="Prata" pitchFamily="34" charset="-122"/>
                <a:cs typeface="Prata" pitchFamily="34" charset="-120"/>
              </a:rPr>
              <a:t>Age 36–50</a:t>
            </a:r>
            <a:endParaRPr lang="en-US" sz="1600" dirty="0"/>
          </a:p>
        </p:txBody>
      </p:sp>
      <p:sp>
        <p:nvSpPr>
          <p:cNvPr id="21" name="Text 19"/>
          <p:cNvSpPr/>
          <p:nvPr/>
        </p:nvSpPr>
        <p:spPr>
          <a:xfrm>
            <a:off x="670203" y="4333994"/>
            <a:ext cx="5807273" cy="268010"/>
          </a:xfrm>
          <a:prstGeom prst="rect">
            <a:avLst/>
          </a:prstGeom>
          <a:noFill/>
          <a:ln/>
        </p:spPr>
        <p:txBody>
          <a:bodyPr wrap="none" lIns="0" tIns="0" rIns="0" bIns="0" rtlCol="0" anchor="t"/>
          <a:lstStyle/>
          <a:p>
            <a:pPr algn="r" indent="0" marL="0">
              <a:lnSpc>
                <a:spcPts val="2100"/>
              </a:lnSpc>
              <a:buNone/>
            </a:pPr>
            <a:r>
              <a:rPr lang="en-US" sz="1300" b="1" dirty="0">
                <a:solidFill>
                  <a:srgbClr val="BDA189"/>
                </a:solidFill>
                <a:latin typeface="Manrope" pitchFamily="34" charset="0"/>
                <a:ea typeface="Manrope" pitchFamily="34" charset="-122"/>
                <a:cs typeface="Manrope" pitchFamily="34" charset="-120"/>
              </a:rPr>
              <a:t>Safe: 41%</a:t>
            </a:r>
            <a:endParaRPr lang="en-US" sz="1300" dirty="0"/>
          </a:p>
        </p:txBody>
      </p:sp>
      <p:sp>
        <p:nvSpPr>
          <p:cNvPr id="22" name="Text 20"/>
          <p:cNvSpPr/>
          <p:nvPr/>
        </p:nvSpPr>
        <p:spPr>
          <a:xfrm>
            <a:off x="670203" y="4702493"/>
            <a:ext cx="5807273" cy="536019"/>
          </a:xfrm>
          <a:prstGeom prst="rect">
            <a:avLst/>
          </a:prstGeom>
          <a:noFill/>
          <a:ln/>
        </p:spPr>
        <p:txBody>
          <a:bodyPr wrap="square" lIns="0" tIns="0" rIns="0" bIns="0" rtlCol="0" anchor="t"/>
          <a:lstStyle/>
          <a:p>
            <a:pPr algn="r" indent="0" marL="0">
              <a:lnSpc>
                <a:spcPts val="2100"/>
              </a:lnSpc>
              <a:buNone/>
            </a:pPr>
            <a:r>
              <a:rPr lang="en-US" sz="1300" dirty="0">
                <a:solidFill>
                  <a:srgbClr val="BDA189"/>
                </a:solidFill>
                <a:latin typeface="Manrope" pitchFamily="34" charset="0"/>
                <a:ea typeface="Manrope" pitchFamily="34" charset="-122"/>
                <a:cs typeface="Manrope" pitchFamily="34" charset="-120"/>
              </a:rPr>
              <a:t>Highest safety level. Income band follows same trend. Both Professional &amp; Other remain highest in risk.</a:t>
            </a:r>
            <a:endParaRPr lang="en-US" sz="1300" dirty="0"/>
          </a:p>
        </p:txBody>
      </p:sp>
      <p:sp>
        <p:nvSpPr>
          <p:cNvPr id="23" name="Shape 21"/>
          <p:cNvSpPr/>
          <p:nvPr/>
        </p:nvSpPr>
        <p:spPr>
          <a:xfrm>
            <a:off x="7480816" y="4957882"/>
            <a:ext cx="502563" cy="22860"/>
          </a:xfrm>
          <a:prstGeom prst="roundRect">
            <a:avLst>
              <a:gd name="adj" fmla="val 109948"/>
            </a:avLst>
          </a:prstGeom>
          <a:solidFill>
            <a:srgbClr val="595B5E"/>
          </a:solidFill>
          <a:ln/>
        </p:spPr>
      </p:sp>
      <p:sp>
        <p:nvSpPr>
          <p:cNvPr id="24" name="Shape 22"/>
          <p:cNvSpPr/>
          <p:nvPr/>
        </p:nvSpPr>
        <p:spPr>
          <a:xfrm>
            <a:off x="7126724" y="4780836"/>
            <a:ext cx="376952" cy="376952"/>
          </a:xfrm>
          <a:prstGeom prst="roundRect">
            <a:avLst>
              <a:gd name="adj" fmla="val 6668"/>
            </a:avLst>
          </a:prstGeom>
          <a:solidFill>
            <a:srgbClr val="404245"/>
          </a:solidFill>
          <a:ln/>
        </p:spPr>
      </p:sp>
      <p:sp>
        <p:nvSpPr>
          <p:cNvPr id="25" name="Text 23"/>
          <p:cNvSpPr/>
          <p:nvPr/>
        </p:nvSpPr>
        <p:spPr>
          <a:xfrm>
            <a:off x="7189589" y="4812268"/>
            <a:ext cx="251222" cy="314087"/>
          </a:xfrm>
          <a:prstGeom prst="rect">
            <a:avLst/>
          </a:prstGeom>
          <a:noFill/>
          <a:ln/>
        </p:spPr>
        <p:txBody>
          <a:bodyPr wrap="none" lIns="0" tIns="0" rIns="0" bIns="0" rtlCol="0" anchor="t"/>
          <a:lstStyle/>
          <a:p>
            <a:pPr algn="ctr" indent="0" marL="0">
              <a:lnSpc>
                <a:spcPts val="1950"/>
              </a:lnSpc>
              <a:buNone/>
            </a:pPr>
            <a:r>
              <a:rPr lang="en-US" sz="1950" dirty="0">
                <a:solidFill>
                  <a:srgbClr val="FFFFFF"/>
                </a:solidFill>
                <a:latin typeface="Prata" pitchFamily="34" charset="0"/>
                <a:ea typeface="Prata" pitchFamily="34" charset="-122"/>
                <a:cs typeface="Prata" pitchFamily="34" charset="-120"/>
              </a:rPr>
              <a:t>4</a:t>
            </a:r>
            <a:endParaRPr lang="en-US" sz="1950" dirty="0"/>
          </a:p>
        </p:txBody>
      </p:sp>
      <p:sp>
        <p:nvSpPr>
          <p:cNvPr id="26" name="Text 24"/>
          <p:cNvSpPr/>
          <p:nvPr/>
        </p:nvSpPr>
        <p:spPr>
          <a:xfrm>
            <a:off x="8152924" y="4838343"/>
            <a:ext cx="2094428" cy="261699"/>
          </a:xfrm>
          <a:prstGeom prst="rect">
            <a:avLst/>
          </a:prstGeom>
          <a:noFill/>
          <a:ln/>
        </p:spPr>
        <p:txBody>
          <a:bodyPr wrap="none" lIns="0" tIns="0" rIns="0" bIns="0" rtlCol="0" anchor="t"/>
          <a:lstStyle/>
          <a:p>
            <a:pPr algn="l" indent="0" marL="0">
              <a:lnSpc>
                <a:spcPts val="2050"/>
              </a:lnSpc>
              <a:buNone/>
            </a:pPr>
            <a:r>
              <a:rPr lang="en-US" sz="1600" dirty="0">
                <a:solidFill>
                  <a:srgbClr val="BDA189"/>
                </a:solidFill>
                <a:latin typeface="Prata" pitchFamily="34" charset="0"/>
                <a:ea typeface="Prata" pitchFamily="34" charset="-122"/>
                <a:cs typeface="Prata" pitchFamily="34" charset="-120"/>
              </a:rPr>
              <a:t>Age 51–65</a:t>
            </a:r>
            <a:endParaRPr lang="en-US" sz="1600" dirty="0"/>
          </a:p>
        </p:txBody>
      </p:sp>
      <p:sp>
        <p:nvSpPr>
          <p:cNvPr id="27" name="Text 25"/>
          <p:cNvSpPr/>
          <p:nvPr/>
        </p:nvSpPr>
        <p:spPr>
          <a:xfrm>
            <a:off x="8152924" y="5200531"/>
            <a:ext cx="5807273" cy="268010"/>
          </a:xfrm>
          <a:prstGeom prst="rect">
            <a:avLst/>
          </a:prstGeom>
          <a:noFill/>
          <a:ln/>
        </p:spPr>
        <p:txBody>
          <a:bodyPr wrap="none" lIns="0" tIns="0" rIns="0" bIns="0" rtlCol="0" anchor="t"/>
          <a:lstStyle/>
          <a:p>
            <a:pPr algn="l" indent="0" marL="0">
              <a:lnSpc>
                <a:spcPts val="2100"/>
              </a:lnSpc>
              <a:buNone/>
            </a:pPr>
            <a:r>
              <a:rPr lang="en-US" sz="1300" b="1" dirty="0">
                <a:solidFill>
                  <a:srgbClr val="BDA189"/>
                </a:solidFill>
                <a:latin typeface="Manrope" pitchFamily="34" charset="0"/>
                <a:ea typeface="Manrope" pitchFamily="34" charset="-122"/>
                <a:cs typeface="Manrope" pitchFamily="34" charset="-120"/>
              </a:rPr>
              <a:t>Safe: ~40%</a:t>
            </a:r>
            <a:endParaRPr lang="en-US" sz="1300" dirty="0"/>
          </a:p>
        </p:txBody>
      </p:sp>
      <p:sp>
        <p:nvSpPr>
          <p:cNvPr id="28" name="Text 26"/>
          <p:cNvSpPr/>
          <p:nvPr/>
        </p:nvSpPr>
        <p:spPr>
          <a:xfrm>
            <a:off x="8152924" y="5569029"/>
            <a:ext cx="5807273" cy="536019"/>
          </a:xfrm>
          <a:prstGeom prst="rect">
            <a:avLst/>
          </a:prstGeom>
          <a:noFill/>
          <a:ln/>
        </p:spPr>
        <p:txBody>
          <a:bodyPr wrap="square" lIns="0" tIns="0" rIns="0" bIns="0" rtlCol="0" anchor="t"/>
          <a:lstStyle/>
          <a:p>
            <a:pPr algn="l" indent="0" marL="0">
              <a:lnSpc>
                <a:spcPts val="2100"/>
              </a:lnSpc>
              <a:buNone/>
            </a:pPr>
            <a:r>
              <a:rPr lang="en-US" sz="1300" dirty="0">
                <a:solidFill>
                  <a:srgbClr val="BDA189"/>
                </a:solidFill>
                <a:latin typeface="Manrope" pitchFamily="34" charset="0"/>
                <a:ea typeface="Manrope" pitchFamily="34" charset="-122"/>
                <a:cs typeface="Manrope" pitchFamily="34" charset="-120"/>
              </a:rPr>
              <a:t>Pattern continues. "Other" occupation has slightly higher risk than "Professional".</a:t>
            </a:r>
            <a:endParaRPr lang="en-US" sz="1300" dirty="0"/>
          </a:p>
        </p:txBody>
      </p:sp>
      <p:sp>
        <p:nvSpPr>
          <p:cNvPr id="29" name="Shape 27"/>
          <p:cNvSpPr/>
          <p:nvPr/>
        </p:nvSpPr>
        <p:spPr>
          <a:xfrm>
            <a:off x="6647021" y="5824418"/>
            <a:ext cx="502563" cy="22860"/>
          </a:xfrm>
          <a:prstGeom prst="roundRect">
            <a:avLst>
              <a:gd name="adj" fmla="val 109948"/>
            </a:avLst>
          </a:prstGeom>
          <a:solidFill>
            <a:srgbClr val="595B5E"/>
          </a:solidFill>
          <a:ln/>
        </p:spPr>
      </p:sp>
      <p:sp>
        <p:nvSpPr>
          <p:cNvPr id="30" name="Shape 28"/>
          <p:cNvSpPr/>
          <p:nvPr/>
        </p:nvSpPr>
        <p:spPr>
          <a:xfrm>
            <a:off x="7126724" y="5647373"/>
            <a:ext cx="376952" cy="376952"/>
          </a:xfrm>
          <a:prstGeom prst="roundRect">
            <a:avLst>
              <a:gd name="adj" fmla="val 6668"/>
            </a:avLst>
          </a:prstGeom>
          <a:solidFill>
            <a:srgbClr val="404245"/>
          </a:solidFill>
          <a:ln/>
        </p:spPr>
      </p:sp>
      <p:sp>
        <p:nvSpPr>
          <p:cNvPr id="31" name="Text 29"/>
          <p:cNvSpPr/>
          <p:nvPr/>
        </p:nvSpPr>
        <p:spPr>
          <a:xfrm>
            <a:off x="7189589" y="5678805"/>
            <a:ext cx="251222" cy="314087"/>
          </a:xfrm>
          <a:prstGeom prst="rect">
            <a:avLst/>
          </a:prstGeom>
          <a:noFill/>
          <a:ln/>
        </p:spPr>
        <p:txBody>
          <a:bodyPr wrap="none" lIns="0" tIns="0" rIns="0" bIns="0" rtlCol="0" anchor="t"/>
          <a:lstStyle/>
          <a:p>
            <a:pPr algn="ctr" indent="0" marL="0">
              <a:lnSpc>
                <a:spcPts val="1950"/>
              </a:lnSpc>
              <a:buNone/>
            </a:pPr>
            <a:r>
              <a:rPr lang="en-US" sz="1950" dirty="0">
                <a:solidFill>
                  <a:srgbClr val="FFFFFF"/>
                </a:solidFill>
                <a:latin typeface="Prata" pitchFamily="34" charset="0"/>
                <a:ea typeface="Prata" pitchFamily="34" charset="-122"/>
                <a:cs typeface="Prata" pitchFamily="34" charset="-120"/>
              </a:rPr>
              <a:t>5</a:t>
            </a:r>
            <a:endParaRPr lang="en-US" sz="1950" dirty="0"/>
          </a:p>
        </p:txBody>
      </p:sp>
      <p:sp>
        <p:nvSpPr>
          <p:cNvPr id="32" name="Text 30"/>
          <p:cNvSpPr/>
          <p:nvPr/>
        </p:nvSpPr>
        <p:spPr>
          <a:xfrm>
            <a:off x="4383048" y="5704880"/>
            <a:ext cx="2094428" cy="261699"/>
          </a:xfrm>
          <a:prstGeom prst="rect">
            <a:avLst/>
          </a:prstGeom>
          <a:noFill/>
          <a:ln/>
        </p:spPr>
        <p:txBody>
          <a:bodyPr wrap="none" lIns="0" tIns="0" rIns="0" bIns="0" rtlCol="0" anchor="t"/>
          <a:lstStyle/>
          <a:p>
            <a:pPr algn="r" indent="0" marL="0">
              <a:lnSpc>
                <a:spcPts val="2050"/>
              </a:lnSpc>
              <a:buNone/>
            </a:pPr>
            <a:r>
              <a:rPr lang="en-US" sz="1600" dirty="0">
                <a:solidFill>
                  <a:srgbClr val="BDA189"/>
                </a:solidFill>
                <a:latin typeface="Prata" pitchFamily="34" charset="0"/>
                <a:ea typeface="Prata" pitchFamily="34" charset="-122"/>
                <a:cs typeface="Prata" pitchFamily="34" charset="-120"/>
              </a:rPr>
              <a:t>Age 65+</a:t>
            </a:r>
            <a:endParaRPr lang="en-US" sz="1600" dirty="0"/>
          </a:p>
        </p:txBody>
      </p:sp>
      <p:sp>
        <p:nvSpPr>
          <p:cNvPr id="33" name="Text 31"/>
          <p:cNvSpPr/>
          <p:nvPr/>
        </p:nvSpPr>
        <p:spPr>
          <a:xfrm>
            <a:off x="670203" y="6067068"/>
            <a:ext cx="5807273" cy="268010"/>
          </a:xfrm>
          <a:prstGeom prst="rect">
            <a:avLst/>
          </a:prstGeom>
          <a:noFill/>
          <a:ln/>
        </p:spPr>
        <p:txBody>
          <a:bodyPr wrap="none" lIns="0" tIns="0" rIns="0" bIns="0" rtlCol="0" anchor="t"/>
          <a:lstStyle/>
          <a:p>
            <a:pPr algn="r" indent="0" marL="0">
              <a:lnSpc>
                <a:spcPts val="2100"/>
              </a:lnSpc>
              <a:buNone/>
            </a:pPr>
            <a:r>
              <a:rPr lang="en-US" sz="1300" b="1" dirty="0">
                <a:solidFill>
                  <a:srgbClr val="BDA189"/>
                </a:solidFill>
                <a:latin typeface="Manrope" pitchFamily="34" charset="0"/>
                <a:ea typeface="Manrope" pitchFamily="34" charset="-122"/>
                <a:cs typeface="Manrope" pitchFamily="34" charset="-120"/>
              </a:rPr>
              <a:t>Safe: ~40%</a:t>
            </a:r>
            <a:endParaRPr lang="en-US" sz="1300" dirty="0"/>
          </a:p>
        </p:txBody>
      </p:sp>
      <p:sp>
        <p:nvSpPr>
          <p:cNvPr id="34" name="Text 32"/>
          <p:cNvSpPr/>
          <p:nvPr/>
        </p:nvSpPr>
        <p:spPr>
          <a:xfrm>
            <a:off x="670203" y="6435566"/>
            <a:ext cx="5807273" cy="536019"/>
          </a:xfrm>
          <a:prstGeom prst="rect">
            <a:avLst/>
          </a:prstGeom>
          <a:noFill/>
          <a:ln/>
        </p:spPr>
        <p:txBody>
          <a:bodyPr wrap="square" lIns="0" tIns="0" rIns="0" bIns="0" rtlCol="0" anchor="t"/>
          <a:lstStyle/>
          <a:p>
            <a:pPr algn="r" indent="0" marL="0">
              <a:lnSpc>
                <a:spcPts val="2100"/>
              </a:lnSpc>
              <a:buNone/>
            </a:pPr>
            <a:r>
              <a:rPr lang="en-US" sz="1300" dirty="0">
                <a:solidFill>
                  <a:srgbClr val="BDA189"/>
                </a:solidFill>
                <a:latin typeface="Manrope" pitchFamily="34" charset="0"/>
                <a:ea typeface="Manrope" pitchFamily="34" charset="-122"/>
                <a:cs typeface="Manrope" pitchFamily="34" charset="-120"/>
              </a:rPr>
              <a:t>Similar risk and financial behavior. Balance range stays consistent across all metrics.</a:t>
            </a:r>
            <a:endParaRPr lang="en-US" sz="1300" dirty="0"/>
          </a:p>
        </p:txBody>
      </p:sp>
      <p:sp>
        <p:nvSpPr>
          <p:cNvPr id="35" name="Text 33"/>
          <p:cNvSpPr/>
          <p:nvPr/>
        </p:nvSpPr>
        <p:spPr>
          <a:xfrm>
            <a:off x="670203" y="7233880"/>
            <a:ext cx="13289994" cy="268010"/>
          </a:xfrm>
          <a:prstGeom prst="rect">
            <a:avLst/>
          </a:prstGeom>
          <a:noFill/>
          <a:ln/>
        </p:spPr>
        <p:txBody>
          <a:bodyPr wrap="none" lIns="0" tIns="0" rIns="0" bIns="0" rtlCol="0" anchor="t"/>
          <a:lstStyle/>
          <a:p>
            <a:pPr algn="l" indent="0" marL="0">
              <a:lnSpc>
                <a:spcPts val="2100"/>
              </a:lnSpc>
              <a:buNone/>
            </a:pPr>
            <a:r>
              <a:rPr lang="en-US" sz="1300" dirty="0">
                <a:solidFill>
                  <a:srgbClr val="BDA189"/>
                </a:solidFill>
                <a:latin typeface="Manrope" pitchFamily="34" charset="0"/>
                <a:ea typeface="Manrope" pitchFamily="34" charset="-122"/>
                <a:cs typeface="Manrope" pitchFamily="34" charset="-120"/>
              </a:rPr>
              <a:t>Across all age bands, the credit card balance distribution remains unchanged, with peaks consistently at 2K–6K, indicating stable spending patterns regardless of age.</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27090" y="362426"/>
            <a:ext cx="6649283" cy="411718"/>
          </a:xfrm>
          <a:prstGeom prst="rect">
            <a:avLst/>
          </a:prstGeom>
          <a:noFill/>
          <a:ln/>
        </p:spPr>
        <p:txBody>
          <a:bodyPr wrap="none" lIns="0" tIns="0" rIns="0" bIns="0" rtlCol="0" anchor="t"/>
          <a:lstStyle/>
          <a:p>
            <a:pPr algn="l" indent="0" marL="0">
              <a:lnSpc>
                <a:spcPts val="3200"/>
              </a:lnSpc>
              <a:buNone/>
            </a:pPr>
            <a:r>
              <a:rPr lang="en-US" sz="2550" dirty="0">
                <a:solidFill>
                  <a:srgbClr val="F2D4BA"/>
                </a:solidFill>
                <a:latin typeface="Prata" pitchFamily="34" charset="0"/>
                <a:ea typeface="Prata" pitchFamily="34" charset="-122"/>
                <a:cs typeface="Prata" pitchFamily="34" charset="-120"/>
              </a:rPr>
              <a:t>Risk Category Slicer – Behavioral Patterns</a:t>
            </a:r>
            <a:endParaRPr lang="en-US" sz="2550" dirty="0"/>
          </a:p>
        </p:txBody>
      </p:sp>
      <p:sp>
        <p:nvSpPr>
          <p:cNvPr id="3" name="Text 1"/>
          <p:cNvSpPr/>
          <p:nvPr/>
        </p:nvSpPr>
        <p:spPr>
          <a:xfrm>
            <a:off x="527090" y="1103471"/>
            <a:ext cx="3262193" cy="247055"/>
          </a:xfrm>
          <a:prstGeom prst="rect">
            <a:avLst/>
          </a:prstGeom>
          <a:noFill/>
          <a:ln/>
        </p:spPr>
        <p:txBody>
          <a:bodyPr wrap="none" lIns="0" tIns="0" rIns="0" bIns="0" rtlCol="0" anchor="t"/>
          <a:lstStyle/>
          <a:p>
            <a:pPr algn="l" indent="0" marL="0">
              <a:lnSpc>
                <a:spcPts val="1900"/>
              </a:lnSpc>
              <a:buNone/>
            </a:pPr>
            <a:r>
              <a:rPr lang="en-US" sz="1550" dirty="0">
                <a:solidFill>
                  <a:srgbClr val="F2D4BA"/>
                </a:solidFill>
                <a:latin typeface="Prata" pitchFamily="34" charset="0"/>
                <a:ea typeface="Prata" pitchFamily="34" charset="-122"/>
                <a:cs typeface="Prata" pitchFamily="34" charset="-120"/>
              </a:rPr>
              <a:t>Balance Distribution by Risk Level</a:t>
            </a:r>
            <a:endParaRPr lang="en-US" sz="1550" dirty="0"/>
          </a:p>
        </p:txBody>
      </p:sp>
      <p:sp>
        <p:nvSpPr>
          <p:cNvPr id="4" name="Text 2"/>
          <p:cNvSpPr/>
          <p:nvPr/>
        </p:nvSpPr>
        <p:spPr>
          <a:xfrm>
            <a:off x="527090" y="1482209"/>
            <a:ext cx="6627376" cy="210860"/>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84482D"/>
                </a:solidFill>
                <a:latin typeface="Manrope" pitchFamily="34" charset="0"/>
                <a:ea typeface="Manrope" pitchFamily="34" charset="-122"/>
                <a:cs typeface="Manrope" pitchFamily="34" charset="-120"/>
              </a:rPr>
              <a:t>Safe &amp; Very Safe:</a:t>
            </a:r>
            <a:pPr algn="l" indent="0" marL="0">
              <a:lnSpc>
                <a:spcPts val="1650"/>
              </a:lnSpc>
              <a:buNone/>
            </a:pPr>
            <a:r>
              <a:rPr lang="en-US" sz="1000" dirty="0">
                <a:solidFill>
                  <a:srgbClr val="BDA189"/>
                </a:solidFill>
                <a:latin typeface="Manrope" pitchFamily="34" charset="0"/>
                <a:ea typeface="Manrope" pitchFamily="34" charset="-122"/>
                <a:cs typeface="Manrope" pitchFamily="34" charset="-120"/>
              </a:rPr>
              <a:t> Customers hold 2K–4K balances, indicating low financial stress with tight clustering</a:t>
            </a:r>
            <a:endParaRPr lang="en-US" sz="1000" dirty="0"/>
          </a:p>
        </p:txBody>
      </p:sp>
      <p:sp>
        <p:nvSpPr>
          <p:cNvPr id="5" name="Text 3"/>
          <p:cNvSpPr/>
          <p:nvPr/>
        </p:nvSpPr>
        <p:spPr>
          <a:xfrm>
            <a:off x="527090" y="1739146"/>
            <a:ext cx="6627376" cy="210860"/>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BE6841"/>
                </a:solidFill>
                <a:latin typeface="Manrope" pitchFamily="34" charset="0"/>
                <a:ea typeface="Manrope" pitchFamily="34" charset="-122"/>
                <a:cs typeface="Manrope" pitchFamily="34" charset="-120"/>
              </a:rPr>
              <a:t>Moderate Risk:</a:t>
            </a:r>
            <a:pPr algn="l" indent="0" marL="0">
              <a:lnSpc>
                <a:spcPts val="1650"/>
              </a:lnSpc>
              <a:buNone/>
            </a:pPr>
            <a:r>
              <a:rPr lang="en-US" sz="1000" dirty="0">
                <a:solidFill>
                  <a:srgbClr val="BDA189"/>
                </a:solidFill>
                <a:latin typeface="Manrope" pitchFamily="34" charset="0"/>
                <a:ea typeface="Manrope" pitchFamily="34" charset="-122"/>
                <a:cs typeface="Manrope" pitchFamily="34" charset="-120"/>
              </a:rPr>
              <a:t> Wider spread up to 10K, indicating emerging risk patterns</a:t>
            </a:r>
            <a:endParaRPr lang="en-US" sz="1000" dirty="0"/>
          </a:p>
        </p:txBody>
      </p:sp>
      <p:sp>
        <p:nvSpPr>
          <p:cNvPr id="6" name="Text 4"/>
          <p:cNvSpPr/>
          <p:nvPr/>
        </p:nvSpPr>
        <p:spPr>
          <a:xfrm>
            <a:off x="527090" y="1996083"/>
            <a:ext cx="6627376" cy="210860"/>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50352B"/>
                </a:solidFill>
                <a:latin typeface="Manrope" pitchFamily="34" charset="0"/>
                <a:ea typeface="Manrope" pitchFamily="34" charset="-122"/>
                <a:cs typeface="Manrope" pitchFamily="34" charset="-120"/>
              </a:rPr>
              <a:t>Risky &amp; Very Risky:</a:t>
            </a:r>
            <a:pPr algn="l" indent="0" marL="0">
              <a:lnSpc>
                <a:spcPts val="1650"/>
              </a:lnSpc>
              <a:buNone/>
            </a:pPr>
            <a:r>
              <a:rPr lang="en-US" sz="1000" dirty="0">
                <a:solidFill>
                  <a:srgbClr val="BDA189"/>
                </a:solidFill>
                <a:latin typeface="Manrope" pitchFamily="34" charset="0"/>
                <a:ea typeface="Manrope" pitchFamily="34" charset="-122"/>
                <a:cs typeface="Manrope" pitchFamily="34" charset="-120"/>
              </a:rPr>
              <a:t> High variance with balances between 2K–12K, showing significant financial stress</a:t>
            </a:r>
            <a:endParaRPr lang="en-US" sz="1000" dirty="0"/>
          </a:p>
        </p:txBody>
      </p:sp>
      <p:pic>
        <p:nvPicPr>
          <p:cNvPr id="7" name="Image 0" descr="preencoded.png">    </p:cNvPr>
          <p:cNvPicPr>
            <a:picLocks noChangeAspect="1"/>
          </p:cNvPicPr>
          <p:nvPr/>
        </p:nvPicPr>
        <p:blipFill>
          <a:blip r:embed="rId1"/>
          <a:stretch>
            <a:fillRect/>
          </a:stretch>
        </p:blipFill>
        <p:spPr>
          <a:xfrm>
            <a:off x="7483554" y="1120021"/>
            <a:ext cx="6627376" cy="6627376"/>
          </a:xfrm>
          <a:prstGeom prst="rect">
            <a:avLst/>
          </a:prstGeom>
        </p:spPr>
      </p:pic>
      <p:sp>
        <p:nvSpPr>
          <p:cNvPr id="8" name="Shape 5"/>
          <p:cNvSpPr/>
          <p:nvPr/>
        </p:nvSpPr>
        <p:spPr>
          <a:xfrm>
            <a:off x="527090" y="8109704"/>
            <a:ext cx="3973711" cy="164663"/>
          </a:xfrm>
          <a:prstGeom prst="roundRect">
            <a:avLst>
              <a:gd name="adj" fmla="val 12006"/>
            </a:avLst>
          </a:prstGeom>
          <a:solidFill>
            <a:srgbClr val="404245"/>
          </a:solidFill>
          <a:ln/>
        </p:spPr>
      </p:sp>
      <p:sp>
        <p:nvSpPr>
          <p:cNvPr id="9" name="Shape 6"/>
          <p:cNvSpPr/>
          <p:nvPr/>
        </p:nvSpPr>
        <p:spPr>
          <a:xfrm>
            <a:off x="527090" y="8109704"/>
            <a:ext cx="3377565" cy="164663"/>
          </a:xfrm>
          <a:prstGeom prst="roundRect">
            <a:avLst>
              <a:gd name="adj" fmla="val 12006"/>
            </a:avLst>
          </a:prstGeom>
          <a:solidFill>
            <a:srgbClr val="84482D"/>
          </a:solidFill>
          <a:ln/>
        </p:spPr>
      </p:sp>
      <p:sp>
        <p:nvSpPr>
          <p:cNvPr id="10" name="Text 7"/>
          <p:cNvSpPr/>
          <p:nvPr/>
        </p:nvSpPr>
        <p:spPr>
          <a:xfrm>
            <a:off x="4599623" y="8109704"/>
            <a:ext cx="343019" cy="164663"/>
          </a:xfrm>
          <a:prstGeom prst="rect">
            <a:avLst/>
          </a:prstGeom>
          <a:noFill/>
          <a:ln/>
        </p:spPr>
        <p:txBody>
          <a:bodyPr wrap="none" lIns="0" tIns="0" rIns="0" bIns="0" rtlCol="0" anchor="t"/>
          <a:lstStyle/>
          <a:p>
            <a:pPr algn="l" indent="0" marL="0">
              <a:lnSpc>
                <a:spcPts val="1250"/>
              </a:lnSpc>
              <a:buNone/>
            </a:pPr>
            <a:r>
              <a:rPr lang="en-US" sz="1250" dirty="0">
                <a:solidFill>
                  <a:srgbClr val="BDA189"/>
                </a:solidFill>
                <a:latin typeface="Prata" pitchFamily="34" charset="0"/>
                <a:ea typeface="Prata" pitchFamily="34" charset="-122"/>
                <a:cs typeface="Prata" pitchFamily="34" charset="-120"/>
              </a:rPr>
              <a:t>85%</a:t>
            </a:r>
            <a:endParaRPr lang="en-US" sz="1250" dirty="0"/>
          </a:p>
        </p:txBody>
      </p:sp>
      <p:sp>
        <p:nvSpPr>
          <p:cNvPr id="11" name="Text 8"/>
          <p:cNvSpPr/>
          <p:nvPr/>
        </p:nvSpPr>
        <p:spPr>
          <a:xfrm>
            <a:off x="527090" y="8439031"/>
            <a:ext cx="1647349" cy="205978"/>
          </a:xfrm>
          <a:prstGeom prst="rect">
            <a:avLst/>
          </a:prstGeom>
          <a:noFill/>
          <a:ln/>
        </p:spPr>
        <p:txBody>
          <a:bodyPr wrap="none" lIns="0" tIns="0" rIns="0" bIns="0" rtlCol="0" anchor="t"/>
          <a:lstStyle/>
          <a:p>
            <a:pPr algn="l" indent="0" marL="0">
              <a:lnSpc>
                <a:spcPts val="1600"/>
              </a:lnSpc>
              <a:buNone/>
            </a:pPr>
            <a:r>
              <a:rPr lang="en-US" sz="1250" dirty="0">
                <a:solidFill>
                  <a:srgbClr val="BDA189"/>
                </a:solidFill>
                <a:latin typeface="Prata" pitchFamily="34" charset="0"/>
                <a:ea typeface="Prata" pitchFamily="34" charset="-122"/>
                <a:cs typeface="Prata" pitchFamily="34" charset="-120"/>
              </a:rPr>
              <a:t>Safe Category</a:t>
            </a:r>
            <a:endParaRPr lang="en-US" sz="1250" dirty="0"/>
          </a:p>
        </p:txBody>
      </p:sp>
      <p:sp>
        <p:nvSpPr>
          <p:cNvPr id="12" name="Text 9"/>
          <p:cNvSpPr/>
          <p:nvPr/>
        </p:nvSpPr>
        <p:spPr>
          <a:xfrm>
            <a:off x="527090" y="8724067"/>
            <a:ext cx="4415552" cy="210860"/>
          </a:xfrm>
          <a:prstGeom prst="rect">
            <a:avLst/>
          </a:prstGeom>
          <a:noFill/>
          <a:ln/>
        </p:spPr>
        <p:txBody>
          <a:bodyPr wrap="none" lIns="0" tIns="0" rIns="0" bIns="0" rtlCol="0" anchor="t"/>
          <a:lstStyle/>
          <a:p>
            <a:pPr algn="l" indent="0" marL="0">
              <a:lnSpc>
                <a:spcPts val="1650"/>
              </a:lnSpc>
              <a:buNone/>
            </a:pPr>
            <a:r>
              <a:rPr lang="en-US" sz="1000" dirty="0">
                <a:solidFill>
                  <a:srgbClr val="BDA189"/>
                </a:solidFill>
                <a:latin typeface="Manrope" pitchFamily="34" charset="0"/>
                <a:ea typeface="Manrope" pitchFamily="34" charset="-122"/>
                <a:cs typeface="Manrope" pitchFamily="34" charset="-120"/>
              </a:rPr>
              <a:t>Tight balance clustering 2K–4K</a:t>
            </a:r>
            <a:endParaRPr lang="en-US" sz="1000" dirty="0"/>
          </a:p>
        </p:txBody>
      </p:sp>
      <p:sp>
        <p:nvSpPr>
          <p:cNvPr id="13" name="Shape 10"/>
          <p:cNvSpPr/>
          <p:nvPr/>
        </p:nvSpPr>
        <p:spPr>
          <a:xfrm>
            <a:off x="5107305" y="8109704"/>
            <a:ext cx="3973592" cy="164663"/>
          </a:xfrm>
          <a:prstGeom prst="roundRect">
            <a:avLst>
              <a:gd name="adj" fmla="val 12006"/>
            </a:avLst>
          </a:prstGeom>
          <a:solidFill>
            <a:srgbClr val="404245"/>
          </a:solidFill>
          <a:ln/>
        </p:spPr>
      </p:sp>
      <p:sp>
        <p:nvSpPr>
          <p:cNvPr id="14" name="Shape 11"/>
          <p:cNvSpPr/>
          <p:nvPr/>
        </p:nvSpPr>
        <p:spPr>
          <a:xfrm>
            <a:off x="5107305" y="8109704"/>
            <a:ext cx="2582823" cy="164663"/>
          </a:xfrm>
          <a:prstGeom prst="roundRect">
            <a:avLst>
              <a:gd name="adj" fmla="val 12006"/>
            </a:avLst>
          </a:prstGeom>
          <a:solidFill>
            <a:srgbClr val="84482D"/>
          </a:solidFill>
          <a:ln/>
        </p:spPr>
      </p:sp>
      <p:sp>
        <p:nvSpPr>
          <p:cNvPr id="15" name="Text 12"/>
          <p:cNvSpPr/>
          <p:nvPr/>
        </p:nvSpPr>
        <p:spPr>
          <a:xfrm>
            <a:off x="9179719" y="8109704"/>
            <a:ext cx="343257" cy="164663"/>
          </a:xfrm>
          <a:prstGeom prst="rect">
            <a:avLst/>
          </a:prstGeom>
          <a:noFill/>
          <a:ln/>
        </p:spPr>
        <p:txBody>
          <a:bodyPr wrap="none" lIns="0" tIns="0" rIns="0" bIns="0" rtlCol="0" anchor="t"/>
          <a:lstStyle/>
          <a:p>
            <a:pPr algn="l" indent="0" marL="0">
              <a:lnSpc>
                <a:spcPts val="1250"/>
              </a:lnSpc>
              <a:buNone/>
            </a:pPr>
            <a:r>
              <a:rPr lang="en-US" sz="1250" dirty="0">
                <a:solidFill>
                  <a:srgbClr val="BDA189"/>
                </a:solidFill>
                <a:latin typeface="Prata" pitchFamily="34" charset="0"/>
                <a:ea typeface="Prata" pitchFamily="34" charset="-122"/>
                <a:cs typeface="Prata" pitchFamily="34" charset="-120"/>
              </a:rPr>
              <a:t>65%</a:t>
            </a:r>
            <a:endParaRPr lang="en-US" sz="1250" dirty="0"/>
          </a:p>
        </p:txBody>
      </p:sp>
      <p:sp>
        <p:nvSpPr>
          <p:cNvPr id="16" name="Text 13"/>
          <p:cNvSpPr/>
          <p:nvPr/>
        </p:nvSpPr>
        <p:spPr>
          <a:xfrm>
            <a:off x="5107305" y="8439031"/>
            <a:ext cx="1647349" cy="205978"/>
          </a:xfrm>
          <a:prstGeom prst="rect">
            <a:avLst/>
          </a:prstGeom>
          <a:noFill/>
          <a:ln/>
        </p:spPr>
        <p:txBody>
          <a:bodyPr wrap="none" lIns="0" tIns="0" rIns="0" bIns="0" rtlCol="0" anchor="t"/>
          <a:lstStyle/>
          <a:p>
            <a:pPr algn="l" indent="0" marL="0">
              <a:lnSpc>
                <a:spcPts val="1600"/>
              </a:lnSpc>
              <a:buNone/>
            </a:pPr>
            <a:r>
              <a:rPr lang="en-US" sz="1250" dirty="0">
                <a:solidFill>
                  <a:srgbClr val="BDA189"/>
                </a:solidFill>
                <a:latin typeface="Prata" pitchFamily="34" charset="0"/>
                <a:ea typeface="Prata" pitchFamily="34" charset="-122"/>
                <a:cs typeface="Prata" pitchFamily="34" charset="-120"/>
              </a:rPr>
              <a:t>Moderate Risk</a:t>
            </a:r>
            <a:endParaRPr lang="en-US" sz="1250" dirty="0"/>
          </a:p>
        </p:txBody>
      </p:sp>
      <p:sp>
        <p:nvSpPr>
          <p:cNvPr id="17" name="Text 14"/>
          <p:cNvSpPr/>
          <p:nvPr/>
        </p:nvSpPr>
        <p:spPr>
          <a:xfrm>
            <a:off x="5107305" y="8724067"/>
            <a:ext cx="4415671" cy="210860"/>
          </a:xfrm>
          <a:prstGeom prst="rect">
            <a:avLst/>
          </a:prstGeom>
          <a:noFill/>
          <a:ln/>
        </p:spPr>
        <p:txBody>
          <a:bodyPr wrap="none" lIns="0" tIns="0" rIns="0" bIns="0" rtlCol="0" anchor="t"/>
          <a:lstStyle/>
          <a:p>
            <a:pPr algn="l" indent="0" marL="0">
              <a:lnSpc>
                <a:spcPts val="1650"/>
              </a:lnSpc>
              <a:buNone/>
            </a:pPr>
            <a:r>
              <a:rPr lang="en-US" sz="1000" dirty="0">
                <a:solidFill>
                  <a:srgbClr val="BDA189"/>
                </a:solidFill>
                <a:latin typeface="Manrope" pitchFamily="34" charset="0"/>
                <a:ea typeface="Manrope" pitchFamily="34" charset="-122"/>
                <a:cs typeface="Manrope" pitchFamily="34" charset="-120"/>
              </a:rPr>
              <a:t>Wider spread up to 10K</a:t>
            </a:r>
            <a:endParaRPr lang="en-US" sz="1000" dirty="0"/>
          </a:p>
        </p:txBody>
      </p:sp>
      <p:sp>
        <p:nvSpPr>
          <p:cNvPr id="18" name="Shape 15"/>
          <p:cNvSpPr/>
          <p:nvPr/>
        </p:nvSpPr>
        <p:spPr>
          <a:xfrm>
            <a:off x="9687639" y="8109704"/>
            <a:ext cx="3984188" cy="164663"/>
          </a:xfrm>
          <a:prstGeom prst="roundRect">
            <a:avLst>
              <a:gd name="adj" fmla="val 12006"/>
            </a:avLst>
          </a:prstGeom>
          <a:solidFill>
            <a:srgbClr val="404245"/>
          </a:solidFill>
          <a:ln/>
        </p:spPr>
      </p:sp>
      <p:sp>
        <p:nvSpPr>
          <p:cNvPr id="19" name="Shape 16"/>
          <p:cNvSpPr/>
          <p:nvPr/>
        </p:nvSpPr>
        <p:spPr>
          <a:xfrm>
            <a:off x="9687639" y="8109704"/>
            <a:ext cx="1792843" cy="164663"/>
          </a:xfrm>
          <a:prstGeom prst="roundRect">
            <a:avLst>
              <a:gd name="adj" fmla="val 12006"/>
            </a:avLst>
          </a:prstGeom>
          <a:solidFill>
            <a:srgbClr val="84482D"/>
          </a:solidFill>
          <a:ln/>
        </p:spPr>
      </p:sp>
      <p:sp>
        <p:nvSpPr>
          <p:cNvPr id="20" name="Text 17"/>
          <p:cNvSpPr/>
          <p:nvPr/>
        </p:nvSpPr>
        <p:spPr>
          <a:xfrm>
            <a:off x="13770650" y="8109704"/>
            <a:ext cx="332661" cy="164663"/>
          </a:xfrm>
          <a:prstGeom prst="rect">
            <a:avLst/>
          </a:prstGeom>
          <a:noFill/>
          <a:ln/>
        </p:spPr>
        <p:txBody>
          <a:bodyPr wrap="none" lIns="0" tIns="0" rIns="0" bIns="0" rtlCol="0" anchor="t"/>
          <a:lstStyle/>
          <a:p>
            <a:pPr algn="l" indent="0" marL="0">
              <a:lnSpc>
                <a:spcPts val="1250"/>
              </a:lnSpc>
              <a:buNone/>
            </a:pPr>
            <a:r>
              <a:rPr lang="en-US" sz="1250" dirty="0">
                <a:solidFill>
                  <a:srgbClr val="BDA189"/>
                </a:solidFill>
                <a:latin typeface="Prata" pitchFamily="34" charset="0"/>
                <a:ea typeface="Prata" pitchFamily="34" charset="-122"/>
                <a:cs typeface="Prata" pitchFamily="34" charset="-120"/>
              </a:rPr>
              <a:t>45%</a:t>
            </a:r>
            <a:endParaRPr lang="en-US" sz="1250" dirty="0"/>
          </a:p>
        </p:txBody>
      </p:sp>
      <p:sp>
        <p:nvSpPr>
          <p:cNvPr id="21" name="Text 18"/>
          <p:cNvSpPr/>
          <p:nvPr/>
        </p:nvSpPr>
        <p:spPr>
          <a:xfrm>
            <a:off x="9687639" y="8439031"/>
            <a:ext cx="1647349" cy="205978"/>
          </a:xfrm>
          <a:prstGeom prst="rect">
            <a:avLst/>
          </a:prstGeom>
          <a:noFill/>
          <a:ln/>
        </p:spPr>
        <p:txBody>
          <a:bodyPr wrap="none" lIns="0" tIns="0" rIns="0" bIns="0" rtlCol="0" anchor="t"/>
          <a:lstStyle/>
          <a:p>
            <a:pPr algn="l" indent="0" marL="0">
              <a:lnSpc>
                <a:spcPts val="1600"/>
              </a:lnSpc>
              <a:buNone/>
            </a:pPr>
            <a:r>
              <a:rPr lang="en-US" sz="1250" dirty="0">
                <a:solidFill>
                  <a:srgbClr val="BDA189"/>
                </a:solidFill>
                <a:latin typeface="Prata" pitchFamily="34" charset="0"/>
                <a:ea typeface="Prata" pitchFamily="34" charset="-122"/>
                <a:cs typeface="Prata" pitchFamily="34" charset="-120"/>
              </a:rPr>
              <a:t>High Risk</a:t>
            </a:r>
            <a:endParaRPr lang="en-US" sz="1250" dirty="0"/>
          </a:p>
        </p:txBody>
      </p:sp>
      <p:sp>
        <p:nvSpPr>
          <p:cNvPr id="22" name="Text 19"/>
          <p:cNvSpPr/>
          <p:nvPr/>
        </p:nvSpPr>
        <p:spPr>
          <a:xfrm>
            <a:off x="9687639" y="8724067"/>
            <a:ext cx="4415671" cy="210860"/>
          </a:xfrm>
          <a:prstGeom prst="rect">
            <a:avLst/>
          </a:prstGeom>
          <a:noFill/>
          <a:ln/>
        </p:spPr>
        <p:txBody>
          <a:bodyPr wrap="none" lIns="0" tIns="0" rIns="0" bIns="0" rtlCol="0" anchor="t"/>
          <a:lstStyle/>
          <a:p>
            <a:pPr algn="l" indent="0" marL="0">
              <a:lnSpc>
                <a:spcPts val="1650"/>
              </a:lnSpc>
              <a:buNone/>
            </a:pPr>
            <a:r>
              <a:rPr lang="en-US" sz="1000" dirty="0">
                <a:solidFill>
                  <a:srgbClr val="BDA189"/>
                </a:solidFill>
                <a:latin typeface="Manrope" pitchFamily="34" charset="0"/>
                <a:ea typeface="Manrope" pitchFamily="34" charset="-122"/>
                <a:cs typeface="Manrope" pitchFamily="34" charset="-120"/>
              </a:rPr>
              <a:t>Large variance 2K–12K</a:t>
            </a:r>
            <a:endParaRPr lang="en-US" sz="1000" dirty="0"/>
          </a:p>
        </p:txBody>
      </p:sp>
      <p:sp>
        <p:nvSpPr>
          <p:cNvPr id="23" name="Text 20"/>
          <p:cNvSpPr/>
          <p:nvPr/>
        </p:nvSpPr>
        <p:spPr>
          <a:xfrm>
            <a:off x="527090" y="9083159"/>
            <a:ext cx="13576221" cy="210860"/>
          </a:xfrm>
          <a:prstGeom prst="rect">
            <a:avLst/>
          </a:prstGeom>
          <a:noFill/>
          <a:ln/>
        </p:spPr>
        <p:txBody>
          <a:bodyPr wrap="none" lIns="0" tIns="0" rIns="0" bIns="0" rtlCol="0" anchor="t"/>
          <a:lstStyle/>
          <a:p>
            <a:pPr algn="l" indent="0" marL="0">
              <a:lnSpc>
                <a:spcPts val="1650"/>
              </a:lnSpc>
              <a:buNone/>
            </a:pPr>
            <a:r>
              <a:rPr lang="en-US" sz="1000" dirty="0">
                <a:solidFill>
                  <a:srgbClr val="BDA189"/>
                </a:solidFill>
                <a:latin typeface="Manrope" pitchFamily="34" charset="0"/>
                <a:ea typeface="Manrope" pitchFamily="34" charset="-122"/>
                <a:cs typeface="Manrope" pitchFamily="34" charset="-120"/>
              </a:rPr>
              <a:t>Across all risk categories, </a:t>
            </a:r>
            <a:pPr algn="l" indent="0" marL="0">
              <a:lnSpc>
                <a:spcPts val="1650"/>
              </a:lnSpc>
              <a:buNone/>
            </a:pPr>
            <a:r>
              <a:rPr lang="en-US" sz="1000" b="1" dirty="0">
                <a:solidFill>
                  <a:srgbClr val="BDA189"/>
                </a:solidFill>
                <a:latin typeface="Manrope" pitchFamily="34" charset="0"/>
                <a:ea typeface="Manrope" pitchFamily="34" charset="-122"/>
                <a:cs typeface="Manrope" pitchFamily="34" charset="-120"/>
              </a:rPr>
              <a:t>Other</a:t>
            </a:r>
            <a:pPr algn="l" indent="0" marL="0">
              <a:lnSpc>
                <a:spcPts val="1650"/>
              </a:lnSpc>
              <a:buNone/>
            </a:pPr>
            <a:r>
              <a:rPr lang="en-US" sz="1000" dirty="0">
                <a:solidFill>
                  <a:srgbClr val="BDA189"/>
                </a:solidFill>
                <a:latin typeface="Manrope" pitchFamily="34" charset="0"/>
                <a:ea typeface="Manrope" pitchFamily="34" charset="-122"/>
                <a:cs typeface="Manrope" pitchFamily="34" charset="-120"/>
              </a:rPr>
              <a:t> and </a:t>
            </a:r>
            <a:pPr algn="l" indent="0" marL="0">
              <a:lnSpc>
                <a:spcPts val="1650"/>
              </a:lnSpc>
              <a:buNone/>
            </a:pPr>
            <a:r>
              <a:rPr lang="en-US" sz="1000" b="1" dirty="0">
                <a:solidFill>
                  <a:srgbClr val="BDA189"/>
                </a:solidFill>
                <a:latin typeface="Manrope" pitchFamily="34" charset="0"/>
                <a:ea typeface="Manrope" pitchFamily="34" charset="-122"/>
                <a:cs typeface="Manrope" pitchFamily="34" charset="-120"/>
              </a:rPr>
              <a:t>Professional</a:t>
            </a:r>
            <a:pPr algn="l" indent="0" marL="0">
              <a:lnSpc>
                <a:spcPts val="1650"/>
              </a:lnSpc>
              <a:buNone/>
            </a:pPr>
            <a:r>
              <a:rPr lang="en-US" sz="1000" dirty="0">
                <a:solidFill>
                  <a:srgbClr val="BDA189"/>
                </a:solidFill>
                <a:latin typeface="Manrope" pitchFamily="34" charset="0"/>
                <a:ea typeface="Manrope" pitchFamily="34" charset="-122"/>
                <a:cs typeface="Manrope" pitchFamily="34" charset="-120"/>
              </a:rPr>
              <a:t> occupation groups consistently show higher average risk scores, regardless of the overall risk classification.</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74740"/>
            <a:ext cx="9184481" cy="620078"/>
          </a:xfrm>
          <a:prstGeom prst="rect">
            <a:avLst/>
          </a:prstGeom>
          <a:noFill/>
          <a:ln/>
        </p:spPr>
        <p:txBody>
          <a:bodyPr wrap="none" lIns="0" tIns="0" rIns="0" bIns="0" rtlCol="0" anchor="t"/>
          <a:lstStyle/>
          <a:p>
            <a:pPr algn="l" indent="0" marL="0">
              <a:lnSpc>
                <a:spcPts val="4850"/>
              </a:lnSpc>
              <a:buNone/>
            </a:pPr>
            <a:r>
              <a:rPr lang="en-US" sz="3900" dirty="0">
                <a:solidFill>
                  <a:srgbClr val="F2D4BA"/>
                </a:solidFill>
                <a:latin typeface="Prata" pitchFamily="34" charset="0"/>
                <a:ea typeface="Prata" pitchFamily="34" charset="-122"/>
                <a:cs typeface="Prata" pitchFamily="34" charset="-120"/>
              </a:rPr>
              <a:t>Income Band Impact on Risk Behavior</a:t>
            </a:r>
            <a:endParaRPr lang="en-US" sz="3900" dirty="0"/>
          </a:p>
        </p:txBody>
      </p:sp>
      <p:sp>
        <p:nvSpPr>
          <p:cNvPr id="3" name="Text 1"/>
          <p:cNvSpPr/>
          <p:nvPr/>
        </p:nvSpPr>
        <p:spPr>
          <a:xfrm>
            <a:off x="793790" y="179165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BDA189"/>
                </a:solidFill>
                <a:latin typeface="Manrope" pitchFamily="34" charset="0"/>
                <a:ea typeface="Manrope" pitchFamily="34" charset="-122"/>
                <a:cs typeface="Manrope" pitchFamily="34" charset="-120"/>
              </a:rPr>
              <a:t>Income level significantly influences risk behavior, with high-income customers showing the highest proportion of moderate risk at 59.9%.</a:t>
            </a:r>
            <a:endParaRPr lang="en-US" sz="1550" dirty="0"/>
          </a:p>
        </p:txBody>
      </p:sp>
      <p:sp>
        <p:nvSpPr>
          <p:cNvPr id="4" name="Shape 2"/>
          <p:cNvSpPr/>
          <p:nvPr/>
        </p:nvSpPr>
        <p:spPr>
          <a:xfrm>
            <a:off x="793790" y="2332434"/>
            <a:ext cx="4215289" cy="2215158"/>
          </a:xfrm>
          <a:prstGeom prst="roundRect">
            <a:avLst>
              <a:gd name="adj" fmla="val 1344"/>
            </a:avLst>
          </a:prstGeom>
          <a:solidFill>
            <a:srgbClr val="404245"/>
          </a:solidFill>
          <a:ln/>
        </p:spPr>
      </p:sp>
      <p:sp>
        <p:nvSpPr>
          <p:cNvPr id="5" name="Text 3"/>
          <p:cNvSpPr/>
          <p:nvPr/>
        </p:nvSpPr>
        <p:spPr>
          <a:xfrm>
            <a:off x="992148" y="253079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Prata" pitchFamily="34" charset="0"/>
                <a:ea typeface="Prata" pitchFamily="34" charset="-122"/>
                <a:cs typeface="Prata" pitchFamily="34" charset="-120"/>
              </a:rPr>
              <a:t>High Income</a:t>
            </a:r>
            <a:endParaRPr lang="en-US" sz="1950" dirty="0"/>
          </a:p>
        </p:txBody>
      </p:sp>
      <p:sp>
        <p:nvSpPr>
          <p:cNvPr id="6" name="Text 4"/>
          <p:cNvSpPr/>
          <p:nvPr/>
        </p:nvSpPr>
        <p:spPr>
          <a:xfrm>
            <a:off x="992148" y="2960013"/>
            <a:ext cx="3818573"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Manrope" pitchFamily="34" charset="0"/>
                <a:ea typeface="Manrope" pitchFamily="34" charset="-122"/>
                <a:cs typeface="Manrope" pitchFamily="34" charset="-120"/>
              </a:rPr>
              <a:t>Moderate Risk: 59.9%</a:t>
            </a:r>
            <a:pPr algn="l" indent="0" marL="0">
              <a:lnSpc>
                <a:spcPts val="2500"/>
              </a:lnSpc>
              <a:buNone/>
            </a:pPr>
            <a:r>
              <a:rPr lang="en-US" sz="1550" dirty="0">
                <a:solidFill>
                  <a:srgbClr val="FFFFFF"/>
                </a:solidFill>
                <a:latin typeface="Manrope" pitchFamily="34" charset="0"/>
                <a:ea typeface="Manrope" pitchFamily="34" charset="-122"/>
                <a:cs typeface="Manrope" pitchFamily="34" charset="-120"/>
              </a:rPr>
              <a:t> (highest share)</a:t>
            </a:r>
            <a:endParaRPr lang="en-US" sz="1550" dirty="0"/>
          </a:p>
        </p:txBody>
      </p:sp>
      <p:sp>
        <p:nvSpPr>
          <p:cNvPr id="7" name="Text 5"/>
          <p:cNvSpPr/>
          <p:nvPr/>
        </p:nvSpPr>
        <p:spPr>
          <a:xfrm>
            <a:off x="992148" y="3396615"/>
            <a:ext cx="3818573" cy="95261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anrope" pitchFamily="34" charset="0"/>
                <a:ea typeface="Manrope" pitchFamily="34" charset="-122"/>
                <a:cs typeface="Manrope" pitchFamily="34" charset="-120"/>
              </a:rPr>
              <a:t>Slight spike in credit balances around 10K. Professional occupations dominate this segment.</a:t>
            </a:r>
            <a:endParaRPr lang="en-US" sz="1550" dirty="0"/>
          </a:p>
        </p:txBody>
      </p:sp>
      <p:sp>
        <p:nvSpPr>
          <p:cNvPr id="8" name="Shape 6"/>
          <p:cNvSpPr/>
          <p:nvPr/>
        </p:nvSpPr>
        <p:spPr>
          <a:xfrm>
            <a:off x="5207437" y="2332434"/>
            <a:ext cx="4215408" cy="2215158"/>
          </a:xfrm>
          <a:prstGeom prst="roundRect">
            <a:avLst>
              <a:gd name="adj" fmla="val 1344"/>
            </a:avLst>
          </a:prstGeom>
          <a:solidFill>
            <a:srgbClr val="404245"/>
          </a:solidFill>
          <a:ln/>
        </p:spPr>
      </p:sp>
      <p:sp>
        <p:nvSpPr>
          <p:cNvPr id="9" name="Text 7"/>
          <p:cNvSpPr/>
          <p:nvPr/>
        </p:nvSpPr>
        <p:spPr>
          <a:xfrm>
            <a:off x="5405795" y="253079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Prata" pitchFamily="34" charset="0"/>
                <a:ea typeface="Prata" pitchFamily="34" charset="-122"/>
                <a:cs typeface="Prata" pitchFamily="34" charset="-120"/>
              </a:rPr>
              <a:t>Medium Income</a:t>
            </a:r>
            <a:endParaRPr lang="en-US" sz="1950" dirty="0"/>
          </a:p>
        </p:txBody>
      </p:sp>
      <p:sp>
        <p:nvSpPr>
          <p:cNvPr id="10" name="Text 8"/>
          <p:cNvSpPr/>
          <p:nvPr/>
        </p:nvSpPr>
        <p:spPr>
          <a:xfrm>
            <a:off x="5405795" y="2960013"/>
            <a:ext cx="3818692"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Manrope" pitchFamily="34" charset="0"/>
                <a:ea typeface="Manrope" pitchFamily="34" charset="-122"/>
                <a:cs typeface="Manrope" pitchFamily="34" charset="-120"/>
              </a:rPr>
              <a:t>Safe: 47.97%</a:t>
            </a:r>
            <a:pPr algn="l" indent="0" marL="0">
              <a:lnSpc>
                <a:spcPts val="2500"/>
              </a:lnSpc>
              <a:buNone/>
            </a:pPr>
            <a:r>
              <a:rPr lang="en-US" sz="1550" dirty="0">
                <a:solidFill>
                  <a:srgbClr val="FFFFFF"/>
                </a:solidFill>
                <a:latin typeface="Manrope" pitchFamily="34" charset="0"/>
                <a:ea typeface="Manrope" pitchFamily="34" charset="-122"/>
                <a:cs typeface="Manrope" pitchFamily="34" charset="-120"/>
              </a:rPr>
              <a:t> (highest share)</a:t>
            </a:r>
            <a:endParaRPr lang="en-US" sz="1550" dirty="0"/>
          </a:p>
        </p:txBody>
      </p:sp>
      <p:sp>
        <p:nvSpPr>
          <p:cNvPr id="11" name="Text 9"/>
          <p:cNvSpPr/>
          <p:nvPr/>
        </p:nvSpPr>
        <p:spPr>
          <a:xfrm>
            <a:off x="5405795" y="3396615"/>
            <a:ext cx="3818692" cy="95261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anrope" pitchFamily="34" charset="0"/>
                <a:ea typeface="Manrope" pitchFamily="34" charset="-122"/>
                <a:cs typeface="Manrope" pitchFamily="34" charset="-120"/>
              </a:rPr>
              <a:t>"Other" occupation group shows higher risk in this band. Most balances remain 2K–10K.</a:t>
            </a:r>
            <a:endParaRPr lang="en-US" sz="1550" dirty="0"/>
          </a:p>
        </p:txBody>
      </p:sp>
      <p:sp>
        <p:nvSpPr>
          <p:cNvPr id="12" name="Shape 10"/>
          <p:cNvSpPr/>
          <p:nvPr/>
        </p:nvSpPr>
        <p:spPr>
          <a:xfrm>
            <a:off x="9621203" y="2332434"/>
            <a:ext cx="4215289" cy="2215158"/>
          </a:xfrm>
          <a:prstGeom prst="roundRect">
            <a:avLst>
              <a:gd name="adj" fmla="val 1344"/>
            </a:avLst>
          </a:prstGeom>
          <a:solidFill>
            <a:srgbClr val="404245"/>
          </a:solidFill>
          <a:ln/>
        </p:spPr>
      </p:sp>
      <p:sp>
        <p:nvSpPr>
          <p:cNvPr id="13" name="Text 11"/>
          <p:cNvSpPr/>
          <p:nvPr/>
        </p:nvSpPr>
        <p:spPr>
          <a:xfrm>
            <a:off x="9819561" y="253079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Prata" pitchFamily="34" charset="0"/>
                <a:ea typeface="Prata" pitchFamily="34" charset="-122"/>
                <a:cs typeface="Prata" pitchFamily="34" charset="-120"/>
              </a:rPr>
              <a:t>Low Income</a:t>
            </a:r>
            <a:endParaRPr lang="en-US" sz="1950" dirty="0"/>
          </a:p>
        </p:txBody>
      </p:sp>
      <p:sp>
        <p:nvSpPr>
          <p:cNvPr id="14" name="Text 12"/>
          <p:cNvSpPr/>
          <p:nvPr/>
        </p:nvSpPr>
        <p:spPr>
          <a:xfrm>
            <a:off x="9819561" y="2960013"/>
            <a:ext cx="3818573"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Manrope" pitchFamily="34" charset="0"/>
                <a:ea typeface="Manrope" pitchFamily="34" charset="-122"/>
                <a:cs typeface="Manrope" pitchFamily="34" charset="-120"/>
              </a:rPr>
              <a:t>Very Safe dominates</a:t>
            </a:r>
            <a:endParaRPr lang="en-US" sz="1550" dirty="0"/>
          </a:p>
        </p:txBody>
      </p:sp>
      <p:sp>
        <p:nvSpPr>
          <p:cNvPr id="15" name="Text 13"/>
          <p:cNvSpPr/>
          <p:nvPr/>
        </p:nvSpPr>
        <p:spPr>
          <a:xfrm>
            <a:off x="9819561" y="3396615"/>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anrope" pitchFamily="34" charset="0"/>
                <a:ea typeface="Manrope" pitchFamily="34" charset="-122"/>
                <a:cs typeface="Manrope" pitchFamily="34" charset="-120"/>
              </a:rPr>
              <a:t>Lowest risk profile overall. Tight clustering of balances in 2K–6K range.</a:t>
            </a:r>
            <a:endParaRPr lang="en-US" sz="1550" dirty="0"/>
          </a:p>
        </p:txBody>
      </p:sp>
      <p:sp>
        <p:nvSpPr>
          <p:cNvPr id="16" name="Text 14"/>
          <p:cNvSpPr/>
          <p:nvPr/>
        </p:nvSpPr>
        <p:spPr>
          <a:xfrm>
            <a:off x="793790" y="4845248"/>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F2D4BA"/>
                </a:solidFill>
                <a:latin typeface="Prata" pitchFamily="34" charset="0"/>
                <a:ea typeface="Prata" pitchFamily="34" charset="-122"/>
                <a:cs typeface="Prata" pitchFamily="34" charset="-120"/>
              </a:rPr>
              <a:t>Key Insight</a:t>
            </a:r>
            <a:endParaRPr lang="en-US" sz="2300" dirty="0"/>
          </a:p>
        </p:txBody>
      </p:sp>
      <p:sp>
        <p:nvSpPr>
          <p:cNvPr id="17" name="Text 15"/>
          <p:cNvSpPr/>
          <p:nvPr/>
        </p:nvSpPr>
        <p:spPr>
          <a:xfrm>
            <a:off x="1091446" y="5738217"/>
            <a:ext cx="12745164" cy="635079"/>
          </a:xfrm>
          <a:prstGeom prst="rect">
            <a:avLst/>
          </a:prstGeom>
          <a:noFill/>
          <a:ln/>
        </p:spPr>
        <p:txBody>
          <a:bodyPr wrap="square" lIns="0" tIns="0" rIns="0" bIns="0" rtlCol="0" anchor="t"/>
          <a:lstStyle/>
          <a:p>
            <a:pPr algn="l" indent="0" marL="0">
              <a:lnSpc>
                <a:spcPts val="2500"/>
              </a:lnSpc>
              <a:buNone/>
            </a:pPr>
            <a:r>
              <a:rPr lang="en-US" sz="1550" dirty="0">
                <a:solidFill>
                  <a:srgbClr val="BDA189"/>
                </a:solidFill>
                <a:latin typeface="Manrope" pitchFamily="34" charset="0"/>
                <a:ea typeface="Manrope" pitchFamily="34" charset="-122"/>
                <a:cs typeface="Manrope" pitchFamily="34" charset="-120"/>
              </a:rPr>
              <a:t>Credit card balance patterns show most customers remain in the </a:t>
            </a:r>
            <a:pPr algn="l" indent="0" marL="0">
              <a:lnSpc>
                <a:spcPts val="2500"/>
              </a:lnSpc>
              <a:buNone/>
            </a:pPr>
            <a:r>
              <a:rPr lang="en-US" sz="1550" b="1" dirty="0">
                <a:solidFill>
                  <a:srgbClr val="BDA189"/>
                </a:solidFill>
                <a:latin typeface="Manrope" pitchFamily="34" charset="0"/>
                <a:ea typeface="Manrope" pitchFamily="34" charset="-122"/>
                <a:cs typeface="Manrope" pitchFamily="34" charset="-120"/>
              </a:rPr>
              <a:t>2K–10K range</a:t>
            </a:r>
            <a:pPr algn="l" indent="0" marL="0">
              <a:lnSpc>
                <a:spcPts val="2500"/>
              </a:lnSpc>
              <a:buNone/>
            </a:pPr>
            <a:r>
              <a:rPr lang="en-US" sz="1550" dirty="0">
                <a:solidFill>
                  <a:srgbClr val="BDA189"/>
                </a:solidFill>
                <a:latin typeface="Manrope" pitchFamily="34" charset="0"/>
                <a:ea typeface="Manrope" pitchFamily="34" charset="-122"/>
                <a:cs typeface="Manrope" pitchFamily="34" charset="-120"/>
              </a:rPr>
              <a:t> regardless of income level, though high-income customers show a distinct spike around 10K.</a:t>
            </a:r>
            <a:endParaRPr lang="en-US" sz="1550" dirty="0"/>
          </a:p>
        </p:txBody>
      </p:sp>
      <p:sp>
        <p:nvSpPr>
          <p:cNvPr id="18" name="Shape 16"/>
          <p:cNvSpPr/>
          <p:nvPr/>
        </p:nvSpPr>
        <p:spPr>
          <a:xfrm>
            <a:off x="793790" y="5514975"/>
            <a:ext cx="22860" cy="1081564"/>
          </a:xfrm>
          <a:prstGeom prst="rect">
            <a:avLst/>
          </a:prstGeom>
          <a:solidFill>
            <a:srgbClr val="84482D"/>
          </a:solidFill>
          <a:ln/>
        </p:spPr>
      </p:sp>
      <p:sp>
        <p:nvSpPr>
          <p:cNvPr id="19" name="Text 17"/>
          <p:cNvSpPr/>
          <p:nvPr/>
        </p:nvSpPr>
        <p:spPr>
          <a:xfrm>
            <a:off x="793790" y="681978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BDA189"/>
                </a:solidFill>
                <a:latin typeface="Manrope" pitchFamily="34" charset="0"/>
                <a:ea typeface="Manrope" pitchFamily="34" charset="-122"/>
                <a:cs typeface="Manrope" pitchFamily="34" charset="-120"/>
              </a:rPr>
              <a:t>Occupation groups behave similarly across income bands, with the exception of the "Other" group showing elevated risk specifically in the Medium income band.</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17489"/>
          </a:xfrm>
          <a:prstGeom prst="rect">
            <a:avLst/>
          </a:prstGeom>
        </p:spPr>
      </p:pic>
      <p:sp>
        <p:nvSpPr>
          <p:cNvPr id="3" name="Text 0"/>
          <p:cNvSpPr/>
          <p:nvPr/>
        </p:nvSpPr>
        <p:spPr>
          <a:xfrm>
            <a:off x="581501" y="2221111"/>
            <a:ext cx="7806928" cy="454343"/>
          </a:xfrm>
          <a:prstGeom prst="rect">
            <a:avLst/>
          </a:prstGeom>
          <a:noFill/>
          <a:ln/>
        </p:spPr>
        <p:txBody>
          <a:bodyPr wrap="none" lIns="0" tIns="0" rIns="0" bIns="0" rtlCol="0" anchor="t"/>
          <a:lstStyle/>
          <a:p>
            <a:pPr algn="l" indent="0" marL="0">
              <a:lnSpc>
                <a:spcPts val="3550"/>
              </a:lnSpc>
              <a:buNone/>
            </a:pPr>
            <a:r>
              <a:rPr lang="en-US" sz="2850" dirty="0">
                <a:solidFill>
                  <a:srgbClr val="F2D4BA"/>
                </a:solidFill>
                <a:latin typeface="Prata" pitchFamily="34" charset="0"/>
                <a:ea typeface="Prata" pitchFamily="34" charset="-122"/>
                <a:cs typeface="Prata" pitchFamily="34" charset="-120"/>
              </a:rPr>
              <a:t>Occupation Group – Customer Risk Profiling</a:t>
            </a:r>
            <a:endParaRPr lang="en-US" sz="2850" dirty="0"/>
          </a:p>
        </p:txBody>
      </p:sp>
      <p:sp>
        <p:nvSpPr>
          <p:cNvPr id="4" name="Text 1"/>
          <p:cNvSpPr/>
          <p:nvPr/>
        </p:nvSpPr>
        <p:spPr>
          <a:xfrm>
            <a:off x="581501" y="2893457"/>
            <a:ext cx="13467398" cy="232529"/>
          </a:xfrm>
          <a:prstGeom prst="rect">
            <a:avLst/>
          </a:prstGeom>
          <a:noFill/>
          <a:ln/>
        </p:spPr>
        <p:txBody>
          <a:bodyPr wrap="none" lIns="0" tIns="0" rIns="0" bIns="0" rtlCol="0" anchor="t"/>
          <a:lstStyle/>
          <a:p>
            <a:pPr algn="l" indent="0" marL="0">
              <a:lnSpc>
                <a:spcPts val="1800"/>
              </a:lnSpc>
              <a:buNone/>
            </a:pPr>
            <a:r>
              <a:rPr lang="en-US" sz="1100" dirty="0">
                <a:solidFill>
                  <a:srgbClr val="BDA189"/>
                </a:solidFill>
                <a:latin typeface="Manrope" pitchFamily="34" charset="0"/>
                <a:ea typeface="Manrope" pitchFamily="34" charset="-122"/>
                <a:cs typeface="Manrope" pitchFamily="34" charset="-120"/>
              </a:rPr>
              <a:t>All occupation groups show Safe as the dominant category (~40–41%), but Professional and Other groups consistently demonstrate higher average risk scores.</a:t>
            </a:r>
            <a:endParaRPr lang="en-US" sz="1100" dirty="0"/>
          </a:p>
        </p:txBody>
      </p:sp>
      <p:sp>
        <p:nvSpPr>
          <p:cNvPr id="5" name="Shape 2"/>
          <p:cNvSpPr/>
          <p:nvPr/>
        </p:nvSpPr>
        <p:spPr>
          <a:xfrm>
            <a:off x="581501" y="3507462"/>
            <a:ext cx="6660952" cy="1390650"/>
          </a:xfrm>
          <a:prstGeom prst="roundRect">
            <a:avLst>
              <a:gd name="adj" fmla="val 5260"/>
            </a:avLst>
          </a:prstGeom>
          <a:solidFill>
            <a:srgbClr val="212326"/>
          </a:solidFill>
          <a:ln/>
        </p:spPr>
      </p:sp>
      <p:sp>
        <p:nvSpPr>
          <p:cNvPr id="6" name="Shape 3"/>
          <p:cNvSpPr/>
          <p:nvPr/>
        </p:nvSpPr>
        <p:spPr>
          <a:xfrm>
            <a:off x="581501" y="3492222"/>
            <a:ext cx="6660952" cy="60960"/>
          </a:xfrm>
          <a:prstGeom prst="roundRect">
            <a:avLst>
              <a:gd name="adj" fmla="val 35778"/>
            </a:avLst>
          </a:prstGeom>
          <a:solidFill>
            <a:srgbClr val="84482D"/>
          </a:solidFill>
          <a:ln/>
        </p:spPr>
      </p:sp>
      <p:sp>
        <p:nvSpPr>
          <p:cNvPr id="7" name="Shape 4"/>
          <p:cNvSpPr/>
          <p:nvPr/>
        </p:nvSpPr>
        <p:spPr>
          <a:xfrm>
            <a:off x="3693855" y="3289459"/>
            <a:ext cx="436126" cy="436126"/>
          </a:xfrm>
          <a:prstGeom prst="roundRect">
            <a:avLst>
              <a:gd name="adj" fmla="val 209664"/>
            </a:avLst>
          </a:prstGeom>
          <a:solidFill>
            <a:srgbClr val="84482D"/>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4704" y="3420308"/>
            <a:ext cx="174427" cy="174427"/>
          </a:xfrm>
          <a:prstGeom prst="rect">
            <a:avLst/>
          </a:prstGeom>
        </p:spPr>
      </p:pic>
      <p:sp>
        <p:nvSpPr>
          <p:cNvPr id="9" name="Text 5"/>
          <p:cNvSpPr/>
          <p:nvPr/>
        </p:nvSpPr>
        <p:spPr>
          <a:xfrm>
            <a:off x="742117" y="3870960"/>
            <a:ext cx="1817489" cy="227171"/>
          </a:xfrm>
          <a:prstGeom prst="rect">
            <a:avLst/>
          </a:prstGeom>
          <a:noFill/>
          <a:ln/>
        </p:spPr>
        <p:txBody>
          <a:bodyPr wrap="none" lIns="0" tIns="0" rIns="0" bIns="0" rtlCol="0" anchor="t"/>
          <a:lstStyle/>
          <a:p>
            <a:pPr algn="l" indent="0" marL="0">
              <a:lnSpc>
                <a:spcPts val="1750"/>
              </a:lnSpc>
              <a:buNone/>
            </a:pPr>
            <a:r>
              <a:rPr lang="en-US" sz="1400" dirty="0">
                <a:solidFill>
                  <a:srgbClr val="BDA189"/>
                </a:solidFill>
                <a:latin typeface="Prata" pitchFamily="34" charset="0"/>
                <a:ea typeface="Prata" pitchFamily="34" charset="-122"/>
                <a:cs typeface="Prata" pitchFamily="34" charset="-120"/>
              </a:rPr>
              <a:t>Admin</a:t>
            </a:r>
            <a:endParaRPr lang="en-US" sz="1400" dirty="0"/>
          </a:p>
        </p:txBody>
      </p:sp>
      <p:sp>
        <p:nvSpPr>
          <p:cNvPr id="10" name="Text 6"/>
          <p:cNvSpPr/>
          <p:nvPr/>
        </p:nvSpPr>
        <p:spPr>
          <a:xfrm>
            <a:off x="742117" y="4185285"/>
            <a:ext cx="6339721" cy="232529"/>
          </a:xfrm>
          <a:prstGeom prst="rect">
            <a:avLst/>
          </a:prstGeom>
          <a:noFill/>
          <a:ln/>
        </p:spPr>
        <p:txBody>
          <a:bodyPr wrap="none" lIns="0" tIns="0" rIns="0" bIns="0" rtlCol="0" anchor="t"/>
          <a:lstStyle/>
          <a:p>
            <a:pPr algn="l" indent="0" marL="0">
              <a:lnSpc>
                <a:spcPts val="1800"/>
              </a:lnSpc>
              <a:buNone/>
            </a:pPr>
            <a:r>
              <a:rPr lang="en-US" sz="1100" b="1" dirty="0">
                <a:solidFill>
                  <a:srgbClr val="BDA189"/>
                </a:solidFill>
                <a:latin typeface="Manrope" pitchFamily="34" charset="0"/>
                <a:ea typeface="Manrope" pitchFamily="34" charset="-122"/>
                <a:cs typeface="Manrope" pitchFamily="34" charset="-120"/>
              </a:rPr>
              <a:t>Safe: ~40%</a:t>
            </a:r>
            <a:endParaRPr lang="en-US" sz="1100" dirty="0"/>
          </a:p>
        </p:txBody>
      </p:sp>
      <p:sp>
        <p:nvSpPr>
          <p:cNvPr id="11" name="Text 7"/>
          <p:cNvSpPr/>
          <p:nvPr/>
        </p:nvSpPr>
        <p:spPr>
          <a:xfrm>
            <a:off x="742117" y="4504968"/>
            <a:ext cx="6339721" cy="232529"/>
          </a:xfrm>
          <a:prstGeom prst="rect">
            <a:avLst/>
          </a:prstGeom>
          <a:noFill/>
          <a:ln/>
        </p:spPr>
        <p:txBody>
          <a:bodyPr wrap="none" lIns="0" tIns="0" rIns="0" bIns="0" rtlCol="0" anchor="t"/>
          <a:lstStyle/>
          <a:p>
            <a:pPr algn="l" indent="0" marL="0">
              <a:lnSpc>
                <a:spcPts val="1800"/>
              </a:lnSpc>
              <a:buNone/>
            </a:pPr>
            <a:r>
              <a:rPr lang="en-US" sz="1100" dirty="0">
                <a:solidFill>
                  <a:srgbClr val="BDA189"/>
                </a:solidFill>
                <a:latin typeface="Manrope" pitchFamily="34" charset="0"/>
                <a:ea typeface="Manrope" pitchFamily="34" charset="-122"/>
                <a:cs typeface="Manrope" pitchFamily="34" charset="-120"/>
              </a:rPr>
              <a:t>Relatively stable, lower volatility. Most balances 2K–10K.</a:t>
            </a:r>
            <a:endParaRPr lang="en-US" sz="1100" dirty="0"/>
          </a:p>
        </p:txBody>
      </p:sp>
      <p:sp>
        <p:nvSpPr>
          <p:cNvPr id="12" name="Shape 8"/>
          <p:cNvSpPr/>
          <p:nvPr/>
        </p:nvSpPr>
        <p:spPr>
          <a:xfrm>
            <a:off x="7387828" y="3507462"/>
            <a:ext cx="6661071" cy="1390650"/>
          </a:xfrm>
          <a:prstGeom prst="roundRect">
            <a:avLst>
              <a:gd name="adj" fmla="val 5260"/>
            </a:avLst>
          </a:prstGeom>
          <a:solidFill>
            <a:srgbClr val="212326"/>
          </a:solidFill>
          <a:ln/>
        </p:spPr>
      </p:sp>
      <p:sp>
        <p:nvSpPr>
          <p:cNvPr id="13" name="Shape 9"/>
          <p:cNvSpPr/>
          <p:nvPr/>
        </p:nvSpPr>
        <p:spPr>
          <a:xfrm>
            <a:off x="7387828" y="3492222"/>
            <a:ext cx="6661071" cy="60960"/>
          </a:xfrm>
          <a:prstGeom prst="roundRect">
            <a:avLst>
              <a:gd name="adj" fmla="val 35778"/>
            </a:avLst>
          </a:prstGeom>
          <a:solidFill>
            <a:srgbClr val="84482D"/>
          </a:solidFill>
          <a:ln/>
        </p:spPr>
      </p:sp>
      <p:sp>
        <p:nvSpPr>
          <p:cNvPr id="14" name="Shape 10"/>
          <p:cNvSpPr/>
          <p:nvPr/>
        </p:nvSpPr>
        <p:spPr>
          <a:xfrm>
            <a:off x="10500300" y="3289459"/>
            <a:ext cx="436126" cy="436126"/>
          </a:xfrm>
          <a:prstGeom prst="roundRect">
            <a:avLst>
              <a:gd name="adj" fmla="val 209664"/>
            </a:avLst>
          </a:prstGeom>
          <a:solidFill>
            <a:srgbClr val="84482D"/>
          </a:solidFill>
          <a:ln/>
        </p:spPr>
      </p:sp>
      <p:pic>
        <p:nvPicPr>
          <p:cNvPr id="15"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31150" y="3420308"/>
            <a:ext cx="174427" cy="174427"/>
          </a:xfrm>
          <a:prstGeom prst="rect">
            <a:avLst/>
          </a:prstGeom>
        </p:spPr>
      </p:pic>
      <p:sp>
        <p:nvSpPr>
          <p:cNvPr id="16" name="Text 11"/>
          <p:cNvSpPr/>
          <p:nvPr/>
        </p:nvSpPr>
        <p:spPr>
          <a:xfrm>
            <a:off x="7548443" y="3870960"/>
            <a:ext cx="1817489" cy="227171"/>
          </a:xfrm>
          <a:prstGeom prst="rect">
            <a:avLst/>
          </a:prstGeom>
          <a:noFill/>
          <a:ln/>
        </p:spPr>
        <p:txBody>
          <a:bodyPr wrap="none" lIns="0" tIns="0" rIns="0" bIns="0" rtlCol="0" anchor="t"/>
          <a:lstStyle/>
          <a:p>
            <a:pPr algn="l" indent="0" marL="0">
              <a:lnSpc>
                <a:spcPts val="1750"/>
              </a:lnSpc>
              <a:buNone/>
            </a:pPr>
            <a:r>
              <a:rPr lang="en-US" sz="1400" dirty="0">
                <a:solidFill>
                  <a:srgbClr val="BDA189"/>
                </a:solidFill>
                <a:latin typeface="Prata" pitchFamily="34" charset="0"/>
                <a:ea typeface="Prata" pitchFamily="34" charset="-122"/>
                <a:cs typeface="Prata" pitchFamily="34" charset="-120"/>
              </a:rPr>
              <a:t>Other</a:t>
            </a:r>
            <a:endParaRPr lang="en-US" sz="1400" dirty="0"/>
          </a:p>
        </p:txBody>
      </p:sp>
      <p:sp>
        <p:nvSpPr>
          <p:cNvPr id="17" name="Text 12"/>
          <p:cNvSpPr/>
          <p:nvPr/>
        </p:nvSpPr>
        <p:spPr>
          <a:xfrm>
            <a:off x="7548443" y="4185285"/>
            <a:ext cx="6339840" cy="232529"/>
          </a:xfrm>
          <a:prstGeom prst="rect">
            <a:avLst/>
          </a:prstGeom>
          <a:noFill/>
          <a:ln/>
        </p:spPr>
        <p:txBody>
          <a:bodyPr wrap="none" lIns="0" tIns="0" rIns="0" bIns="0" rtlCol="0" anchor="t"/>
          <a:lstStyle/>
          <a:p>
            <a:pPr algn="l" indent="0" marL="0">
              <a:lnSpc>
                <a:spcPts val="1800"/>
              </a:lnSpc>
              <a:buNone/>
            </a:pPr>
            <a:r>
              <a:rPr lang="en-US" sz="1100" b="1" dirty="0">
                <a:solidFill>
                  <a:srgbClr val="BDA189"/>
                </a:solidFill>
                <a:latin typeface="Manrope" pitchFamily="34" charset="0"/>
                <a:ea typeface="Manrope" pitchFamily="34" charset="-122"/>
                <a:cs typeface="Manrope" pitchFamily="34" charset="-120"/>
              </a:rPr>
              <a:t>Safe: ~41%</a:t>
            </a:r>
            <a:endParaRPr lang="en-US" sz="1100" dirty="0"/>
          </a:p>
        </p:txBody>
      </p:sp>
      <p:sp>
        <p:nvSpPr>
          <p:cNvPr id="18" name="Text 13"/>
          <p:cNvSpPr/>
          <p:nvPr/>
        </p:nvSpPr>
        <p:spPr>
          <a:xfrm>
            <a:off x="7548443" y="4504968"/>
            <a:ext cx="6339840" cy="232529"/>
          </a:xfrm>
          <a:prstGeom prst="rect">
            <a:avLst/>
          </a:prstGeom>
          <a:noFill/>
          <a:ln/>
        </p:spPr>
        <p:txBody>
          <a:bodyPr wrap="none" lIns="0" tIns="0" rIns="0" bIns="0" rtlCol="0" anchor="t"/>
          <a:lstStyle/>
          <a:p>
            <a:pPr algn="l" indent="0" marL="0">
              <a:lnSpc>
                <a:spcPts val="1800"/>
              </a:lnSpc>
              <a:buNone/>
            </a:pPr>
            <a:r>
              <a:rPr lang="en-US" sz="1100" b="1" dirty="0">
                <a:solidFill>
                  <a:srgbClr val="84482D"/>
                </a:solidFill>
                <a:latin typeface="Manrope" pitchFamily="34" charset="0"/>
                <a:ea typeface="Manrope" pitchFamily="34" charset="-122"/>
                <a:cs typeface="Manrope" pitchFamily="34" charset="-120"/>
              </a:rPr>
              <a:t>Highest risk averages</a:t>
            </a:r>
            <a:pPr algn="l" indent="0" marL="0">
              <a:lnSpc>
                <a:spcPts val="1800"/>
              </a:lnSpc>
              <a:buNone/>
            </a:pPr>
            <a:r>
              <a:rPr lang="en-US" sz="1100" dirty="0">
                <a:solidFill>
                  <a:srgbClr val="BDA189"/>
                </a:solidFill>
                <a:latin typeface="Manrope" pitchFamily="34" charset="0"/>
                <a:ea typeface="Manrope" pitchFamily="34" charset="-122"/>
                <a:cs typeface="Manrope" pitchFamily="34" charset="-120"/>
              </a:rPr>
              <a:t>. High income increases risk significantly.</a:t>
            </a:r>
            <a:endParaRPr lang="en-US" sz="1100" dirty="0"/>
          </a:p>
        </p:txBody>
      </p:sp>
      <p:sp>
        <p:nvSpPr>
          <p:cNvPr id="19" name="Shape 14"/>
          <p:cNvSpPr/>
          <p:nvPr/>
        </p:nvSpPr>
        <p:spPr>
          <a:xfrm>
            <a:off x="581501" y="5261491"/>
            <a:ext cx="6660952" cy="1390650"/>
          </a:xfrm>
          <a:prstGeom prst="roundRect">
            <a:avLst>
              <a:gd name="adj" fmla="val 5260"/>
            </a:avLst>
          </a:prstGeom>
          <a:solidFill>
            <a:srgbClr val="212326"/>
          </a:solidFill>
          <a:ln/>
        </p:spPr>
      </p:sp>
      <p:sp>
        <p:nvSpPr>
          <p:cNvPr id="20" name="Shape 15"/>
          <p:cNvSpPr/>
          <p:nvPr/>
        </p:nvSpPr>
        <p:spPr>
          <a:xfrm>
            <a:off x="581501" y="5246251"/>
            <a:ext cx="6660952" cy="60960"/>
          </a:xfrm>
          <a:prstGeom prst="roundRect">
            <a:avLst>
              <a:gd name="adj" fmla="val 35778"/>
            </a:avLst>
          </a:prstGeom>
          <a:solidFill>
            <a:srgbClr val="84482D"/>
          </a:solidFill>
          <a:ln/>
        </p:spPr>
      </p:sp>
      <p:sp>
        <p:nvSpPr>
          <p:cNvPr id="21" name="Shape 16"/>
          <p:cNvSpPr/>
          <p:nvPr/>
        </p:nvSpPr>
        <p:spPr>
          <a:xfrm>
            <a:off x="3693855" y="5043488"/>
            <a:ext cx="436126" cy="436126"/>
          </a:xfrm>
          <a:prstGeom prst="roundRect">
            <a:avLst>
              <a:gd name="adj" fmla="val 209664"/>
            </a:avLst>
          </a:prstGeom>
          <a:solidFill>
            <a:srgbClr val="84482D"/>
          </a:solidFill>
          <a:ln/>
        </p:spPr>
      </p:sp>
      <p:pic>
        <p:nvPicPr>
          <p:cNvPr id="2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4704" y="5174337"/>
            <a:ext cx="174427" cy="174427"/>
          </a:xfrm>
          <a:prstGeom prst="rect">
            <a:avLst/>
          </a:prstGeom>
        </p:spPr>
      </p:pic>
      <p:sp>
        <p:nvSpPr>
          <p:cNvPr id="23" name="Text 17"/>
          <p:cNvSpPr/>
          <p:nvPr/>
        </p:nvSpPr>
        <p:spPr>
          <a:xfrm>
            <a:off x="742117" y="5624989"/>
            <a:ext cx="1817489" cy="227171"/>
          </a:xfrm>
          <a:prstGeom prst="rect">
            <a:avLst/>
          </a:prstGeom>
          <a:noFill/>
          <a:ln/>
        </p:spPr>
        <p:txBody>
          <a:bodyPr wrap="none" lIns="0" tIns="0" rIns="0" bIns="0" rtlCol="0" anchor="t"/>
          <a:lstStyle/>
          <a:p>
            <a:pPr algn="l" indent="0" marL="0">
              <a:lnSpc>
                <a:spcPts val="1750"/>
              </a:lnSpc>
              <a:buNone/>
            </a:pPr>
            <a:r>
              <a:rPr lang="en-US" sz="1400" dirty="0">
                <a:solidFill>
                  <a:srgbClr val="BDA189"/>
                </a:solidFill>
                <a:latin typeface="Prata" pitchFamily="34" charset="0"/>
                <a:ea typeface="Prata" pitchFamily="34" charset="-122"/>
                <a:cs typeface="Prata" pitchFamily="34" charset="-120"/>
              </a:rPr>
              <a:t>Professional</a:t>
            </a:r>
            <a:endParaRPr lang="en-US" sz="1400" dirty="0"/>
          </a:p>
        </p:txBody>
      </p:sp>
      <p:sp>
        <p:nvSpPr>
          <p:cNvPr id="24" name="Text 18"/>
          <p:cNvSpPr/>
          <p:nvPr/>
        </p:nvSpPr>
        <p:spPr>
          <a:xfrm>
            <a:off x="742117" y="5939314"/>
            <a:ext cx="6339721" cy="232529"/>
          </a:xfrm>
          <a:prstGeom prst="rect">
            <a:avLst/>
          </a:prstGeom>
          <a:noFill/>
          <a:ln/>
        </p:spPr>
        <p:txBody>
          <a:bodyPr wrap="none" lIns="0" tIns="0" rIns="0" bIns="0" rtlCol="0" anchor="t"/>
          <a:lstStyle/>
          <a:p>
            <a:pPr algn="l" indent="0" marL="0">
              <a:lnSpc>
                <a:spcPts val="1800"/>
              </a:lnSpc>
              <a:buNone/>
            </a:pPr>
            <a:r>
              <a:rPr lang="en-US" sz="1100" b="1" dirty="0">
                <a:solidFill>
                  <a:srgbClr val="BDA189"/>
                </a:solidFill>
                <a:latin typeface="Manrope" pitchFamily="34" charset="0"/>
                <a:ea typeface="Manrope" pitchFamily="34" charset="-122"/>
                <a:cs typeface="Manrope" pitchFamily="34" charset="-120"/>
              </a:rPr>
              <a:t>Safe: ~40%</a:t>
            </a:r>
            <a:endParaRPr lang="en-US" sz="1100" dirty="0"/>
          </a:p>
        </p:txBody>
      </p:sp>
      <p:sp>
        <p:nvSpPr>
          <p:cNvPr id="25" name="Text 19"/>
          <p:cNvSpPr/>
          <p:nvPr/>
        </p:nvSpPr>
        <p:spPr>
          <a:xfrm>
            <a:off x="742117" y="6258997"/>
            <a:ext cx="6339721" cy="232529"/>
          </a:xfrm>
          <a:prstGeom prst="rect">
            <a:avLst/>
          </a:prstGeom>
          <a:noFill/>
          <a:ln/>
        </p:spPr>
        <p:txBody>
          <a:bodyPr wrap="none" lIns="0" tIns="0" rIns="0" bIns="0" rtlCol="0" anchor="t"/>
          <a:lstStyle/>
          <a:p>
            <a:pPr algn="l" indent="0" marL="0">
              <a:lnSpc>
                <a:spcPts val="1800"/>
              </a:lnSpc>
              <a:buNone/>
            </a:pPr>
            <a:r>
              <a:rPr lang="en-US" sz="1100" b="1" dirty="0">
                <a:solidFill>
                  <a:srgbClr val="84482D"/>
                </a:solidFill>
                <a:latin typeface="Manrope" pitchFamily="34" charset="0"/>
                <a:ea typeface="Manrope" pitchFamily="34" charset="-122"/>
                <a:cs typeface="Manrope" pitchFamily="34" charset="-120"/>
              </a:rPr>
              <a:t>Highest risk averages</a:t>
            </a:r>
            <a:pPr algn="l" indent="0" marL="0">
              <a:lnSpc>
                <a:spcPts val="1800"/>
              </a:lnSpc>
              <a:buNone/>
            </a:pPr>
            <a:r>
              <a:rPr lang="en-US" sz="1100" dirty="0">
                <a:solidFill>
                  <a:srgbClr val="BDA189"/>
                </a:solidFill>
                <a:latin typeface="Manrope" pitchFamily="34" charset="0"/>
                <a:ea typeface="Manrope" pitchFamily="34" charset="-122"/>
                <a:cs typeface="Manrope" pitchFamily="34" charset="-120"/>
              </a:rPr>
              <a:t>. Strong correlation with high income.</a:t>
            </a:r>
            <a:endParaRPr lang="en-US" sz="1100" dirty="0"/>
          </a:p>
        </p:txBody>
      </p:sp>
      <p:sp>
        <p:nvSpPr>
          <p:cNvPr id="26" name="Shape 20"/>
          <p:cNvSpPr/>
          <p:nvPr/>
        </p:nvSpPr>
        <p:spPr>
          <a:xfrm>
            <a:off x="7387828" y="5261491"/>
            <a:ext cx="6661071" cy="1390650"/>
          </a:xfrm>
          <a:prstGeom prst="roundRect">
            <a:avLst>
              <a:gd name="adj" fmla="val 5260"/>
            </a:avLst>
          </a:prstGeom>
          <a:solidFill>
            <a:srgbClr val="212326"/>
          </a:solidFill>
          <a:ln/>
        </p:spPr>
      </p:sp>
      <p:sp>
        <p:nvSpPr>
          <p:cNvPr id="27" name="Shape 21"/>
          <p:cNvSpPr/>
          <p:nvPr/>
        </p:nvSpPr>
        <p:spPr>
          <a:xfrm>
            <a:off x="7387828" y="5246251"/>
            <a:ext cx="6661071" cy="60960"/>
          </a:xfrm>
          <a:prstGeom prst="roundRect">
            <a:avLst>
              <a:gd name="adj" fmla="val 35778"/>
            </a:avLst>
          </a:prstGeom>
          <a:solidFill>
            <a:srgbClr val="84482D"/>
          </a:solidFill>
          <a:ln/>
        </p:spPr>
      </p:sp>
      <p:sp>
        <p:nvSpPr>
          <p:cNvPr id="28" name="Shape 22"/>
          <p:cNvSpPr/>
          <p:nvPr/>
        </p:nvSpPr>
        <p:spPr>
          <a:xfrm>
            <a:off x="10500300" y="5043488"/>
            <a:ext cx="436126" cy="436126"/>
          </a:xfrm>
          <a:prstGeom prst="roundRect">
            <a:avLst>
              <a:gd name="adj" fmla="val 209664"/>
            </a:avLst>
          </a:prstGeom>
          <a:solidFill>
            <a:srgbClr val="84482D"/>
          </a:solidFill>
          <a:ln/>
        </p:spPr>
      </p:sp>
      <p:pic>
        <p:nvPicPr>
          <p:cNvPr id="29"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1150" y="5174337"/>
            <a:ext cx="174427" cy="174427"/>
          </a:xfrm>
          <a:prstGeom prst="rect">
            <a:avLst/>
          </a:prstGeom>
        </p:spPr>
      </p:pic>
      <p:sp>
        <p:nvSpPr>
          <p:cNvPr id="30" name="Text 23"/>
          <p:cNvSpPr/>
          <p:nvPr/>
        </p:nvSpPr>
        <p:spPr>
          <a:xfrm>
            <a:off x="7548443" y="5624989"/>
            <a:ext cx="1817489" cy="227171"/>
          </a:xfrm>
          <a:prstGeom prst="rect">
            <a:avLst/>
          </a:prstGeom>
          <a:noFill/>
          <a:ln/>
        </p:spPr>
        <p:txBody>
          <a:bodyPr wrap="none" lIns="0" tIns="0" rIns="0" bIns="0" rtlCol="0" anchor="t"/>
          <a:lstStyle/>
          <a:p>
            <a:pPr algn="l" indent="0" marL="0">
              <a:lnSpc>
                <a:spcPts val="1750"/>
              </a:lnSpc>
              <a:buNone/>
            </a:pPr>
            <a:r>
              <a:rPr lang="en-US" sz="1400" dirty="0">
                <a:solidFill>
                  <a:srgbClr val="BDA189"/>
                </a:solidFill>
                <a:latin typeface="Prata" pitchFamily="34" charset="0"/>
                <a:ea typeface="Prata" pitchFamily="34" charset="-122"/>
                <a:cs typeface="Prata" pitchFamily="34" charset="-120"/>
              </a:rPr>
              <a:t>Skilled</a:t>
            </a:r>
            <a:endParaRPr lang="en-US" sz="1400" dirty="0"/>
          </a:p>
        </p:txBody>
      </p:sp>
      <p:sp>
        <p:nvSpPr>
          <p:cNvPr id="31" name="Text 24"/>
          <p:cNvSpPr/>
          <p:nvPr/>
        </p:nvSpPr>
        <p:spPr>
          <a:xfrm>
            <a:off x="7548443" y="5939314"/>
            <a:ext cx="6339840" cy="232529"/>
          </a:xfrm>
          <a:prstGeom prst="rect">
            <a:avLst/>
          </a:prstGeom>
          <a:noFill/>
          <a:ln/>
        </p:spPr>
        <p:txBody>
          <a:bodyPr wrap="none" lIns="0" tIns="0" rIns="0" bIns="0" rtlCol="0" anchor="t"/>
          <a:lstStyle/>
          <a:p>
            <a:pPr algn="l" indent="0" marL="0">
              <a:lnSpc>
                <a:spcPts val="1800"/>
              </a:lnSpc>
              <a:buNone/>
            </a:pPr>
            <a:r>
              <a:rPr lang="en-US" sz="1100" b="1" dirty="0">
                <a:solidFill>
                  <a:srgbClr val="BDA189"/>
                </a:solidFill>
                <a:latin typeface="Manrope" pitchFamily="34" charset="0"/>
                <a:ea typeface="Manrope" pitchFamily="34" charset="-122"/>
                <a:cs typeface="Manrope" pitchFamily="34" charset="-120"/>
              </a:rPr>
              <a:t>Safe: ~41%</a:t>
            </a:r>
            <a:endParaRPr lang="en-US" sz="1100" dirty="0"/>
          </a:p>
        </p:txBody>
      </p:sp>
      <p:sp>
        <p:nvSpPr>
          <p:cNvPr id="32" name="Text 25"/>
          <p:cNvSpPr/>
          <p:nvPr/>
        </p:nvSpPr>
        <p:spPr>
          <a:xfrm>
            <a:off x="7548443" y="6258997"/>
            <a:ext cx="6339840" cy="232529"/>
          </a:xfrm>
          <a:prstGeom prst="rect">
            <a:avLst/>
          </a:prstGeom>
          <a:noFill/>
          <a:ln/>
        </p:spPr>
        <p:txBody>
          <a:bodyPr wrap="none" lIns="0" tIns="0" rIns="0" bIns="0" rtlCol="0" anchor="t"/>
          <a:lstStyle/>
          <a:p>
            <a:pPr algn="l" indent="0" marL="0">
              <a:lnSpc>
                <a:spcPts val="1800"/>
              </a:lnSpc>
              <a:buNone/>
            </a:pPr>
            <a:r>
              <a:rPr lang="en-US" sz="1100" dirty="0">
                <a:solidFill>
                  <a:srgbClr val="BDA189"/>
                </a:solidFill>
                <a:latin typeface="Manrope" pitchFamily="34" charset="0"/>
                <a:ea typeface="Manrope" pitchFamily="34" charset="-122"/>
                <a:cs typeface="Manrope" pitchFamily="34" charset="-120"/>
              </a:rPr>
              <a:t>Relatively stable, lower volatility. Consistent balance patterns.</a:t>
            </a:r>
            <a:endParaRPr lang="en-US" sz="1100" dirty="0"/>
          </a:p>
        </p:txBody>
      </p:sp>
      <p:sp>
        <p:nvSpPr>
          <p:cNvPr id="33" name="Text 26"/>
          <p:cNvSpPr/>
          <p:nvPr/>
        </p:nvSpPr>
        <p:spPr>
          <a:xfrm>
            <a:off x="581501" y="6870144"/>
            <a:ext cx="2180987" cy="272653"/>
          </a:xfrm>
          <a:prstGeom prst="rect">
            <a:avLst/>
          </a:prstGeom>
          <a:noFill/>
          <a:ln/>
        </p:spPr>
        <p:txBody>
          <a:bodyPr wrap="none" lIns="0" tIns="0" rIns="0" bIns="0" rtlCol="0" anchor="t"/>
          <a:lstStyle/>
          <a:p>
            <a:pPr algn="l" indent="0" marL="0">
              <a:lnSpc>
                <a:spcPts val="2100"/>
              </a:lnSpc>
              <a:buNone/>
            </a:pPr>
            <a:r>
              <a:rPr lang="en-US" sz="1700" dirty="0">
                <a:solidFill>
                  <a:srgbClr val="F2D4BA"/>
                </a:solidFill>
                <a:latin typeface="Prata" pitchFamily="34" charset="0"/>
                <a:ea typeface="Prata" pitchFamily="34" charset="-122"/>
                <a:cs typeface="Prata" pitchFamily="34" charset="-120"/>
              </a:rPr>
              <a:t>Universal Pattern</a:t>
            </a:r>
            <a:endParaRPr lang="en-US" sz="1700" dirty="0"/>
          </a:p>
        </p:txBody>
      </p:sp>
      <p:sp>
        <p:nvSpPr>
          <p:cNvPr id="34" name="Text 27"/>
          <p:cNvSpPr/>
          <p:nvPr/>
        </p:nvSpPr>
        <p:spPr>
          <a:xfrm>
            <a:off x="581501" y="7360801"/>
            <a:ext cx="13467398" cy="465058"/>
          </a:xfrm>
          <a:prstGeom prst="rect">
            <a:avLst/>
          </a:prstGeom>
          <a:noFill/>
          <a:ln/>
        </p:spPr>
        <p:txBody>
          <a:bodyPr wrap="square" lIns="0" tIns="0" rIns="0" bIns="0" rtlCol="0" anchor="t"/>
          <a:lstStyle/>
          <a:p>
            <a:pPr algn="l" indent="0" marL="0">
              <a:lnSpc>
                <a:spcPts val="1800"/>
              </a:lnSpc>
              <a:buNone/>
            </a:pPr>
            <a:r>
              <a:rPr lang="en-US" sz="1100" dirty="0">
                <a:solidFill>
                  <a:srgbClr val="BDA189"/>
                </a:solidFill>
                <a:latin typeface="Manrope" pitchFamily="34" charset="0"/>
                <a:ea typeface="Manrope" pitchFamily="34" charset="-122"/>
                <a:cs typeface="Manrope" pitchFamily="34" charset="-120"/>
              </a:rPr>
              <a:t>High income within each occupational group increases risk, showing a positive correlation between income level and risk score. Credit card balance distribution remains consistent across all occupations, with most customers between 2K–10K.</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2025-11-23T10:50:43Z</dcterms:created>
  <dcterms:modified xsi:type="dcterms:W3CDTF">2025-11-23T10:50:43Z</dcterms:modified>
</cp:coreProperties>
</file>